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3"/>
  </p:notesMasterIdLst>
  <p:sldIdLst>
    <p:sldId id="264" r:id="rId2"/>
    <p:sldId id="315" r:id="rId3"/>
    <p:sldId id="316" r:id="rId4"/>
    <p:sldId id="276" r:id="rId5"/>
    <p:sldId id="274" r:id="rId6"/>
    <p:sldId id="281" r:id="rId7"/>
    <p:sldId id="282" r:id="rId8"/>
    <p:sldId id="309" r:id="rId9"/>
    <p:sldId id="310" r:id="rId10"/>
    <p:sldId id="311" r:id="rId11"/>
    <p:sldId id="312" r:id="rId12"/>
    <p:sldId id="330" r:id="rId13"/>
    <p:sldId id="284" r:id="rId14"/>
    <p:sldId id="285" r:id="rId15"/>
    <p:sldId id="286" r:id="rId16"/>
    <p:sldId id="289" r:id="rId17"/>
    <p:sldId id="291" r:id="rId18"/>
    <p:sldId id="288" r:id="rId19"/>
    <p:sldId id="334" r:id="rId20"/>
    <p:sldId id="292" r:id="rId21"/>
    <p:sldId id="328" r:id="rId22"/>
    <p:sldId id="329" r:id="rId23"/>
    <p:sldId id="317" r:id="rId24"/>
    <p:sldId id="318" r:id="rId25"/>
    <p:sldId id="333" r:id="rId26"/>
    <p:sldId id="293" r:id="rId27"/>
    <p:sldId id="294" r:id="rId28"/>
    <p:sldId id="295" r:id="rId29"/>
    <p:sldId id="296" r:id="rId30"/>
    <p:sldId id="297" r:id="rId31"/>
    <p:sldId id="298" r:id="rId32"/>
    <p:sldId id="307" r:id="rId33"/>
    <p:sldId id="300" r:id="rId34"/>
    <p:sldId id="308" r:id="rId35"/>
    <p:sldId id="301" r:id="rId36"/>
    <p:sldId id="302" r:id="rId37"/>
    <p:sldId id="319" r:id="rId38"/>
    <p:sldId id="305" r:id="rId39"/>
    <p:sldId id="304" r:id="rId40"/>
    <p:sldId id="320" r:id="rId41"/>
    <p:sldId id="314" r:id="rId4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468"/>
    <a:srgbClr val="858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9" d="100"/>
          <a:sy n="79" d="100"/>
        </p:scale>
        <p:origin x="75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19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58DEE1-83AE-4827-B96B-0414C4B484A7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44A5C5-B2A9-4A43-AB82-313D2A56C10B}">
      <dgm:prSet phldrT="[Text]"/>
      <dgm:spPr>
        <a:solidFill>
          <a:srgbClr val="003468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Go Above and Beyond in All We Do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F7A973-BD88-40D4-807E-C6078D3D51F8}" type="parTrans" cxnId="{17A6A8A2-CC47-40D4-B2D7-126AC1620BEF}">
      <dgm:prSet/>
      <dgm:spPr/>
      <dgm:t>
        <a:bodyPr/>
        <a:lstStyle/>
        <a:p>
          <a:endParaRPr lang="en-US"/>
        </a:p>
      </dgm:t>
    </dgm:pt>
    <dgm:pt modelId="{278023C0-948D-4CFE-B38D-2A8CCC2EAE51}" type="sibTrans" cxnId="{17A6A8A2-CC47-40D4-B2D7-126AC1620BEF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en-US"/>
        </a:p>
      </dgm:t>
    </dgm:pt>
    <dgm:pt modelId="{889D2942-E500-48CC-A509-6851C0833B86}">
      <dgm:prSet phldrT="[Text]"/>
      <dgm:spPr>
        <a:solidFill>
          <a:srgbClr val="003468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Build Lasting Relationships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BCB403-95F1-4BA5-B28D-1C27FC503DD2}" type="parTrans" cxnId="{1F90BE29-B0E6-45C4-B851-C0E95F118799}">
      <dgm:prSet/>
      <dgm:spPr/>
      <dgm:t>
        <a:bodyPr/>
        <a:lstStyle/>
        <a:p>
          <a:endParaRPr lang="en-US"/>
        </a:p>
      </dgm:t>
    </dgm:pt>
    <dgm:pt modelId="{F7F206D3-D35A-4E5E-922D-BE7B89E0C15E}" type="sibTrans" cxnId="{1F90BE29-B0E6-45C4-B851-C0E95F118799}">
      <dgm:prSet/>
      <dgm:spPr/>
      <dgm:t>
        <a:bodyPr/>
        <a:lstStyle/>
        <a:p>
          <a:endParaRPr lang="en-US"/>
        </a:p>
      </dgm:t>
    </dgm:pt>
    <dgm:pt modelId="{D8F37660-1606-4E9E-8B7A-3012F7841AAF}">
      <dgm:prSet phldrT="[Text]"/>
      <dgm:spPr>
        <a:solidFill>
          <a:srgbClr val="003468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Put Our Client’s Interests First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6258F1-4386-4579-BF29-B997526D101C}" type="parTrans" cxnId="{819886D6-A183-431D-8FA7-AFF74619336A}">
      <dgm:prSet/>
      <dgm:spPr/>
      <dgm:t>
        <a:bodyPr/>
        <a:lstStyle/>
        <a:p>
          <a:endParaRPr lang="en-US"/>
        </a:p>
      </dgm:t>
    </dgm:pt>
    <dgm:pt modelId="{ADAD33D9-42BD-4E1D-9F63-319051A23F37}" type="sibTrans" cxnId="{819886D6-A183-431D-8FA7-AFF74619336A}">
      <dgm:prSet/>
      <dgm:spPr/>
      <dgm:t>
        <a:bodyPr/>
        <a:lstStyle/>
        <a:p>
          <a:endParaRPr lang="en-US"/>
        </a:p>
      </dgm:t>
    </dgm:pt>
    <dgm:pt modelId="{1A35A7D4-7BC9-416D-B34B-1996BB63D0E8}">
      <dgm:prSet phldrT="[Text]"/>
      <dgm:spPr>
        <a:solidFill>
          <a:srgbClr val="003468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Trust Must Be Earned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801C40-E889-4A9E-881B-D791A337E6EF}" type="parTrans" cxnId="{CF844020-60E2-44FA-8668-CB6ECFD09F8B}">
      <dgm:prSet/>
      <dgm:spPr/>
      <dgm:t>
        <a:bodyPr/>
        <a:lstStyle/>
        <a:p>
          <a:endParaRPr lang="en-US"/>
        </a:p>
      </dgm:t>
    </dgm:pt>
    <dgm:pt modelId="{8AC4D179-4FEF-4C41-BADF-2F59808C0066}" type="sibTrans" cxnId="{CF844020-60E2-44FA-8668-CB6ECFD09F8B}">
      <dgm:prSet/>
      <dgm:spPr/>
      <dgm:t>
        <a:bodyPr/>
        <a:lstStyle/>
        <a:p>
          <a:endParaRPr lang="en-US"/>
        </a:p>
      </dgm:t>
    </dgm:pt>
    <dgm:pt modelId="{C51EF091-5BC4-4C75-BBF1-C07CC8A75AFC}">
      <dgm:prSet phldrT="[Text]"/>
      <dgm:spPr>
        <a:solidFill>
          <a:srgbClr val="003468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Continually Educate Ourselves &amp; Our Clients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E430E7-D730-48CA-A644-8C3A9969B612}" type="parTrans" cxnId="{39DDAB37-5DC7-4844-A993-A3249A471372}">
      <dgm:prSet/>
      <dgm:spPr/>
      <dgm:t>
        <a:bodyPr/>
        <a:lstStyle/>
        <a:p>
          <a:endParaRPr lang="en-US"/>
        </a:p>
      </dgm:t>
    </dgm:pt>
    <dgm:pt modelId="{779026E5-F7A1-48F0-95A6-19BEAC881DCB}" type="sibTrans" cxnId="{39DDAB37-5DC7-4844-A993-A3249A471372}">
      <dgm:prSet/>
      <dgm:spPr/>
      <dgm:t>
        <a:bodyPr/>
        <a:lstStyle/>
        <a:p>
          <a:endParaRPr lang="en-US"/>
        </a:p>
      </dgm:t>
    </dgm:pt>
    <dgm:pt modelId="{7060AF6B-CEEB-4E13-AEE2-48CD0FB3EE7D}">
      <dgm:prSet phldrT="[Text]"/>
      <dgm:spPr>
        <a:solidFill>
          <a:srgbClr val="003468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Honesty is the Best Policy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BCC94C-2EDE-41C2-806F-AA3865C7D278}" type="parTrans" cxnId="{8BF077C3-2DC6-4BDA-8674-83477D9A09BB}">
      <dgm:prSet/>
      <dgm:spPr/>
      <dgm:t>
        <a:bodyPr/>
        <a:lstStyle/>
        <a:p>
          <a:endParaRPr lang="en-US"/>
        </a:p>
      </dgm:t>
    </dgm:pt>
    <dgm:pt modelId="{DB0BB94F-8E00-4184-81DF-2F1096A5C4A4}" type="sibTrans" cxnId="{8BF077C3-2DC6-4BDA-8674-83477D9A09BB}">
      <dgm:prSet/>
      <dgm:spPr/>
      <dgm:t>
        <a:bodyPr/>
        <a:lstStyle/>
        <a:p>
          <a:endParaRPr lang="en-US"/>
        </a:p>
      </dgm:t>
    </dgm:pt>
    <dgm:pt modelId="{B01E325F-766B-474D-B798-D44B40CE81FE}">
      <dgm:prSet phldrT="[Text]"/>
      <dgm:spPr>
        <a:solidFill>
          <a:srgbClr val="003468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Promote a Team Environment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591B3F-CAF5-4D58-B152-ED89C81834AF}" type="parTrans" cxnId="{C533AE12-F259-4DF4-9189-73327DF0E693}">
      <dgm:prSet/>
      <dgm:spPr/>
      <dgm:t>
        <a:bodyPr/>
        <a:lstStyle/>
        <a:p>
          <a:endParaRPr lang="en-US"/>
        </a:p>
      </dgm:t>
    </dgm:pt>
    <dgm:pt modelId="{9776A9AC-1BFD-4658-A02D-F7DA337B49D1}" type="sibTrans" cxnId="{C533AE12-F259-4DF4-9189-73327DF0E693}">
      <dgm:prSet/>
      <dgm:spPr/>
      <dgm:t>
        <a:bodyPr/>
        <a:lstStyle/>
        <a:p>
          <a:endParaRPr lang="en-US"/>
        </a:p>
      </dgm:t>
    </dgm:pt>
    <dgm:pt modelId="{427AF946-0C77-46DB-A596-37A856BC1D09}" type="pres">
      <dgm:prSet presAssocID="{C958DEE1-83AE-4827-B96B-0414C4B484A7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D79B5C-9351-4A1F-B40E-59095D982336}" type="pres">
      <dgm:prSet presAssocID="{C958DEE1-83AE-4827-B96B-0414C4B484A7}" presName="wedge1" presStyleLbl="node1" presStyleIdx="0" presStyleCnt="7"/>
      <dgm:spPr/>
      <dgm:t>
        <a:bodyPr/>
        <a:lstStyle/>
        <a:p>
          <a:endParaRPr lang="en-US"/>
        </a:p>
      </dgm:t>
    </dgm:pt>
    <dgm:pt modelId="{6FDF8912-8335-438C-A666-9E504F40C193}" type="pres">
      <dgm:prSet presAssocID="{C958DEE1-83AE-4827-B96B-0414C4B484A7}" presName="dummy1a" presStyleCnt="0"/>
      <dgm:spPr/>
    </dgm:pt>
    <dgm:pt modelId="{DCBB5323-BBA9-4CE6-91CB-B33B7D688BA4}" type="pres">
      <dgm:prSet presAssocID="{C958DEE1-83AE-4827-B96B-0414C4B484A7}" presName="dummy1b" presStyleCnt="0"/>
      <dgm:spPr/>
    </dgm:pt>
    <dgm:pt modelId="{5107F5F8-6011-4476-A673-3723E2EA78E7}" type="pres">
      <dgm:prSet presAssocID="{C958DEE1-83AE-4827-B96B-0414C4B484A7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7BDF59-B0FB-40B2-8013-AE047C7D2F63}" type="pres">
      <dgm:prSet presAssocID="{C958DEE1-83AE-4827-B96B-0414C4B484A7}" presName="wedge2" presStyleLbl="node1" presStyleIdx="1" presStyleCnt="7"/>
      <dgm:spPr/>
      <dgm:t>
        <a:bodyPr/>
        <a:lstStyle/>
        <a:p>
          <a:endParaRPr lang="en-US"/>
        </a:p>
      </dgm:t>
    </dgm:pt>
    <dgm:pt modelId="{778EF611-08E4-472B-B654-E257030187D0}" type="pres">
      <dgm:prSet presAssocID="{C958DEE1-83AE-4827-B96B-0414C4B484A7}" presName="dummy2a" presStyleCnt="0"/>
      <dgm:spPr/>
    </dgm:pt>
    <dgm:pt modelId="{4989312A-3AB3-4558-8D86-211445414135}" type="pres">
      <dgm:prSet presAssocID="{C958DEE1-83AE-4827-B96B-0414C4B484A7}" presName="dummy2b" presStyleCnt="0"/>
      <dgm:spPr/>
    </dgm:pt>
    <dgm:pt modelId="{822F49B5-D3AE-4579-823F-6FB161F9D415}" type="pres">
      <dgm:prSet presAssocID="{C958DEE1-83AE-4827-B96B-0414C4B484A7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99047F-EB20-4193-A047-2275177285F3}" type="pres">
      <dgm:prSet presAssocID="{C958DEE1-83AE-4827-B96B-0414C4B484A7}" presName="wedge3" presStyleLbl="node1" presStyleIdx="2" presStyleCnt="7"/>
      <dgm:spPr/>
      <dgm:t>
        <a:bodyPr/>
        <a:lstStyle/>
        <a:p>
          <a:endParaRPr lang="en-US"/>
        </a:p>
      </dgm:t>
    </dgm:pt>
    <dgm:pt modelId="{452C8C0B-F5CA-41AB-811C-3E3D0186CAB5}" type="pres">
      <dgm:prSet presAssocID="{C958DEE1-83AE-4827-B96B-0414C4B484A7}" presName="dummy3a" presStyleCnt="0"/>
      <dgm:spPr/>
    </dgm:pt>
    <dgm:pt modelId="{7AB37F76-C273-412C-9A18-0FD4F822EBD6}" type="pres">
      <dgm:prSet presAssocID="{C958DEE1-83AE-4827-B96B-0414C4B484A7}" presName="dummy3b" presStyleCnt="0"/>
      <dgm:spPr/>
    </dgm:pt>
    <dgm:pt modelId="{F6B33440-A80A-4C6F-B75E-AA7B9312E111}" type="pres">
      <dgm:prSet presAssocID="{C958DEE1-83AE-4827-B96B-0414C4B484A7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2E7FF1-22A1-473D-A7AC-8C84E24F567B}" type="pres">
      <dgm:prSet presAssocID="{C958DEE1-83AE-4827-B96B-0414C4B484A7}" presName="wedge4" presStyleLbl="node1" presStyleIdx="3" presStyleCnt="7"/>
      <dgm:spPr/>
      <dgm:t>
        <a:bodyPr/>
        <a:lstStyle/>
        <a:p>
          <a:endParaRPr lang="en-US"/>
        </a:p>
      </dgm:t>
    </dgm:pt>
    <dgm:pt modelId="{D13D1731-E951-4401-981D-BC038C764A5A}" type="pres">
      <dgm:prSet presAssocID="{C958DEE1-83AE-4827-B96B-0414C4B484A7}" presName="dummy4a" presStyleCnt="0"/>
      <dgm:spPr/>
    </dgm:pt>
    <dgm:pt modelId="{88D8A29A-FF5C-4ADF-8DF4-C6BE0B90F1A8}" type="pres">
      <dgm:prSet presAssocID="{C958DEE1-83AE-4827-B96B-0414C4B484A7}" presName="dummy4b" presStyleCnt="0"/>
      <dgm:spPr/>
    </dgm:pt>
    <dgm:pt modelId="{53C76952-7005-4F1B-ADC4-619BD10EA6DE}" type="pres">
      <dgm:prSet presAssocID="{C958DEE1-83AE-4827-B96B-0414C4B484A7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F1446-D28C-4DE6-AB6D-B5684ADB28D4}" type="pres">
      <dgm:prSet presAssocID="{C958DEE1-83AE-4827-B96B-0414C4B484A7}" presName="wedge5" presStyleLbl="node1" presStyleIdx="4" presStyleCnt="7"/>
      <dgm:spPr/>
      <dgm:t>
        <a:bodyPr/>
        <a:lstStyle/>
        <a:p>
          <a:endParaRPr lang="en-US"/>
        </a:p>
      </dgm:t>
    </dgm:pt>
    <dgm:pt modelId="{9A5813F9-C116-4923-915E-722EDE64EA74}" type="pres">
      <dgm:prSet presAssocID="{C958DEE1-83AE-4827-B96B-0414C4B484A7}" presName="dummy5a" presStyleCnt="0"/>
      <dgm:spPr/>
    </dgm:pt>
    <dgm:pt modelId="{E558AA1A-A643-42E0-BAAD-E599DC91E300}" type="pres">
      <dgm:prSet presAssocID="{C958DEE1-83AE-4827-B96B-0414C4B484A7}" presName="dummy5b" presStyleCnt="0"/>
      <dgm:spPr/>
    </dgm:pt>
    <dgm:pt modelId="{94B31866-4FFA-4BA4-B687-245187547377}" type="pres">
      <dgm:prSet presAssocID="{C958DEE1-83AE-4827-B96B-0414C4B484A7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DD4D39-CF44-466D-AFA2-EA3E2947BF2E}" type="pres">
      <dgm:prSet presAssocID="{C958DEE1-83AE-4827-B96B-0414C4B484A7}" presName="wedge6" presStyleLbl="node1" presStyleIdx="5" presStyleCnt="7"/>
      <dgm:spPr/>
      <dgm:t>
        <a:bodyPr/>
        <a:lstStyle/>
        <a:p>
          <a:endParaRPr lang="en-US"/>
        </a:p>
      </dgm:t>
    </dgm:pt>
    <dgm:pt modelId="{68322C13-9A9B-48CB-8F39-2851211DA506}" type="pres">
      <dgm:prSet presAssocID="{C958DEE1-83AE-4827-B96B-0414C4B484A7}" presName="dummy6a" presStyleCnt="0"/>
      <dgm:spPr/>
    </dgm:pt>
    <dgm:pt modelId="{0E1D674E-0E6C-49C9-8451-932B29FB7E6A}" type="pres">
      <dgm:prSet presAssocID="{C958DEE1-83AE-4827-B96B-0414C4B484A7}" presName="dummy6b" presStyleCnt="0"/>
      <dgm:spPr/>
    </dgm:pt>
    <dgm:pt modelId="{2D1D348D-E8DF-4A4E-9214-814B83F21751}" type="pres">
      <dgm:prSet presAssocID="{C958DEE1-83AE-4827-B96B-0414C4B484A7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C214A3-75A5-4BD2-AC20-B14F711D3EFE}" type="pres">
      <dgm:prSet presAssocID="{C958DEE1-83AE-4827-B96B-0414C4B484A7}" presName="wedge7" presStyleLbl="node1" presStyleIdx="6" presStyleCnt="7"/>
      <dgm:spPr/>
      <dgm:t>
        <a:bodyPr/>
        <a:lstStyle/>
        <a:p>
          <a:endParaRPr lang="en-US"/>
        </a:p>
      </dgm:t>
    </dgm:pt>
    <dgm:pt modelId="{96440AB1-B890-4483-AC53-242ECAA41132}" type="pres">
      <dgm:prSet presAssocID="{C958DEE1-83AE-4827-B96B-0414C4B484A7}" presName="dummy7a" presStyleCnt="0"/>
      <dgm:spPr/>
    </dgm:pt>
    <dgm:pt modelId="{C67394FD-EF6B-4A39-B74C-2210AF382C82}" type="pres">
      <dgm:prSet presAssocID="{C958DEE1-83AE-4827-B96B-0414C4B484A7}" presName="dummy7b" presStyleCnt="0"/>
      <dgm:spPr/>
    </dgm:pt>
    <dgm:pt modelId="{D151F927-A138-4D59-9411-4FE08957BCE3}" type="pres">
      <dgm:prSet presAssocID="{C958DEE1-83AE-4827-B96B-0414C4B484A7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C087C7-3A1F-494A-BD64-527259DD49B6}" type="pres">
      <dgm:prSet presAssocID="{278023C0-948D-4CFE-B38D-2A8CCC2EAE51}" presName="arrowWedge1" presStyleLbl="fgSibTrans2D1" presStyleIdx="0" presStyleCnt="7"/>
      <dgm:spPr/>
    </dgm:pt>
    <dgm:pt modelId="{1FB498C4-76FF-4367-8E2C-005493DE74E5}" type="pres">
      <dgm:prSet presAssocID="{F7F206D3-D35A-4E5E-922D-BE7B89E0C15E}" presName="arrowWedge2" presStyleLbl="fgSibTrans2D1" presStyleIdx="1" presStyleCnt="7"/>
      <dgm:spPr/>
      <dgm:t>
        <a:bodyPr/>
        <a:lstStyle/>
        <a:p>
          <a:endParaRPr lang="en-US"/>
        </a:p>
      </dgm:t>
    </dgm:pt>
    <dgm:pt modelId="{CFBDA76A-4887-49A6-B73C-C665019D6E80}" type="pres">
      <dgm:prSet presAssocID="{ADAD33D9-42BD-4E1D-9F63-319051A23F37}" presName="arrowWedge3" presStyleLbl="fgSibTrans2D1" presStyleIdx="2" presStyleCnt="7"/>
      <dgm:spPr/>
    </dgm:pt>
    <dgm:pt modelId="{5960F668-BC86-4CA3-9888-7ABC63CCE180}" type="pres">
      <dgm:prSet presAssocID="{8AC4D179-4FEF-4C41-BADF-2F59808C0066}" presName="arrowWedge4" presStyleLbl="fgSibTrans2D1" presStyleIdx="3" presStyleCnt="7"/>
      <dgm:spPr/>
    </dgm:pt>
    <dgm:pt modelId="{E487788E-A9C4-46A6-ACED-01F9B9A63BF0}" type="pres">
      <dgm:prSet presAssocID="{779026E5-F7A1-48F0-95A6-19BEAC881DCB}" presName="arrowWedge5" presStyleLbl="fgSibTrans2D1" presStyleIdx="4" presStyleCnt="7"/>
      <dgm:spPr/>
    </dgm:pt>
    <dgm:pt modelId="{5CBB3243-ABE3-4D9D-AC37-CF23D3A1A189}" type="pres">
      <dgm:prSet presAssocID="{DB0BB94F-8E00-4184-81DF-2F1096A5C4A4}" presName="arrowWedge6" presStyleLbl="fgSibTrans2D1" presStyleIdx="5" presStyleCnt="7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</dgm:pt>
    <dgm:pt modelId="{99887F52-F932-48A2-9392-84868D44352C}" type="pres">
      <dgm:prSet presAssocID="{9776A9AC-1BFD-4658-A02D-F7DA337B49D1}" presName="arrowWedge7" presStyleLbl="fgSibTrans2D1" presStyleIdx="6" presStyleCnt="7"/>
      <dgm:spPr/>
    </dgm:pt>
  </dgm:ptLst>
  <dgm:cxnLst>
    <dgm:cxn modelId="{8EDC5983-FD4D-48DC-ADD1-B2BB45406743}" type="presOf" srcId="{1A35A7D4-7BC9-416D-B34B-1996BB63D0E8}" destId="{53C76952-7005-4F1B-ADC4-619BD10EA6DE}" srcOrd="1" destOrd="0" presId="urn:microsoft.com/office/officeart/2005/8/layout/cycle8"/>
    <dgm:cxn modelId="{1F90BE29-B0E6-45C4-B851-C0E95F118799}" srcId="{C958DEE1-83AE-4827-B96B-0414C4B484A7}" destId="{889D2942-E500-48CC-A509-6851C0833B86}" srcOrd="1" destOrd="0" parTransId="{4DBCB403-95F1-4BA5-B28D-1C27FC503DD2}" sibTransId="{F7F206D3-D35A-4E5E-922D-BE7B89E0C15E}"/>
    <dgm:cxn modelId="{EBFBB27E-CE3C-4C27-B5B5-F6A75EA0D492}" type="presOf" srcId="{B01E325F-766B-474D-B798-D44B40CE81FE}" destId="{D151F927-A138-4D59-9411-4FE08957BCE3}" srcOrd="1" destOrd="0" presId="urn:microsoft.com/office/officeart/2005/8/layout/cycle8"/>
    <dgm:cxn modelId="{48FC236A-13CC-4A39-ABDE-FE0D890294A4}" type="presOf" srcId="{D8F37660-1606-4E9E-8B7A-3012F7841AAF}" destId="{7299047F-EB20-4193-A047-2275177285F3}" srcOrd="0" destOrd="0" presId="urn:microsoft.com/office/officeart/2005/8/layout/cycle8"/>
    <dgm:cxn modelId="{A1150B06-CB9A-4E21-B382-07C30D706BC9}" type="presOf" srcId="{8244A5C5-B2A9-4A43-AB82-313D2A56C10B}" destId="{5107F5F8-6011-4476-A673-3723E2EA78E7}" srcOrd="1" destOrd="0" presId="urn:microsoft.com/office/officeart/2005/8/layout/cycle8"/>
    <dgm:cxn modelId="{E96E53CF-E58A-455E-92AE-B1E4353EFF1C}" type="presOf" srcId="{B01E325F-766B-474D-B798-D44B40CE81FE}" destId="{D9C214A3-75A5-4BD2-AC20-B14F711D3EFE}" srcOrd="0" destOrd="0" presId="urn:microsoft.com/office/officeart/2005/8/layout/cycle8"/>
    <dgm:cxn modelId="{39DDAB37-5DC7-4844-A993-A3249A471372}" srcId="{C958DEE1-83AE-4827-B96B-0414C4B484A7}" destId="{C51EF091-5BC4-4C75-BBF1-C07CC8A75AFC}" srcOrd="4" destOrd="0" parTransId="{41E430E7-D730-48CA-A644-8C3A9969B612}" sibTransId="{779026E5-F7A1-48F0-95A6-19BEAC881DCB}"/>
    <dgm:cxn modelId="{1979FDFF-F665-4126-8B76-7E14C333A1EA}" type="presOf" srcId="{C51EF091-5BC4-4C75-BBF1-C07CC8A75AFC}" destId="{94B31866-4FFA-4BA4-B687-245187547377}" srcOrd="1" destOrd="0" presId="urn:microsoft.com/office/officeart/2005/8/layout/cycle8"/>
    <dgm:cxn modelId="{032EC340-BC7D-414C-AA0C-E5ACE5162743}" type="presOf" srcId="{8244A5C5-B2A9-4A43-AB82-313D2A56C10B}" destId="{51D79B5C-9351-4A1F-B40E-59095D982336}" srcOrd="0" destOrd="0" presId="urn:microsoft.com/office/officeart/2005/8/layout/cycle8"/>
    <dgm:cxn modelId="{1BBBEB50-07EC-4E51-A59A-C69EE5606D8C}" type="presOf" srcId="{7060AF6B-CEEB-4E13-AEE2-48CD0FB3EE7D}" destId="{AEDD4D39-CF44-466D-AFA2-EA3E2947BF2E}" srcOrd="0" destOrd="0" presId="urn:microsoft.com/office/officeart/2005/8/layout/cycle8"/>
    <dgm:cxn modelId="{74435137-C922-45D0-AEE6-7B1D9C23AA12}" type="presOf" srcId="{C958DEE1-83AE-4827-B96B-0414C4B484A7}" destId="{427AF946-0C77-46DB-A596-37A856BC1D09}" srcOrd="0" destOrd="0" presId="urn:microsoft.com/office/officeart/2005/8/layout/cycle8"/>
    <dgm:cxn modelId="{8BF077C3-2DC6-4BDA-8674-83477D9A09BB}" srcId="{C958DEE1-83AE-4827-B96B-0414C4B484A7}" destId="{7060AF6B-CEEB-4E13-AEE2-48CD0FB3EE7D}" srcOrd="5" destOrd="0" parTransId="{33BCC94C-2EDE-41C2-806F-AA3865C7D278}" sibTransId="{DB0BB94F-8E00-4184-81DF-2F1096A5C4A4}"/>
    <dgm:cxn modelId="{00AD2F38-CD2A-414F-99CA-E0FA17648247}" type="presOf" srcId="{1A35A7D4-7BC9-416D-B34B-1996BB63D0E8}" destId="{232E7FF1-22A1-473D-A7AC-8C84E24F567B}" srcOrd="0" destOrd="0" presId="urn:microsoft.com/office/officeart/2005/8/layout/cycle8"/>
    <dgm:cxn modelId="{693E1CEB-73FF-4E14-8BA1-565E7EA8B632}" type="presOf" srcId="{7060AF6B-CEEB-4E13-AEE2-48CD0FB3EE7D}" destId="{2D1D348D-E8DF-4A4E-9214-814B83F21751}" srcOrd="1" destOrd="0" presId="urn:microsoft.com/office/officeart/2005/8/layout/cycle8"/>
    <dgm:cxn modelId="{D2774F14-806C-47BD-90A0-5BC4C929100E}" type="presOf" srcId="{889D2942-E500-48CC-A509-6851C0833B86}" destId="{0F7BDF59-B0FB-40B2-8013-AE047C7D2F63}" srcOrd="0" destOrd="0" presId="urn:microsoft.com/office/officeart/2005/8/layout/cycle8"/>
    <dgm:cxn modelId="{C533AE12-F259-4DF4-9189-73327DF0E693}" srcId="{C958DEE1-83AE-4827-B96B-0414C4B484A7}" destId="{B01E325F-766B-474D-B798-D44B40CE81FE}" srcOrd="6" destOrd="0" parTransId="{17591B3F-CAF5-4D58-B152-ED89C81834AF}" sibTransId="{9776A9AC-1BFD-4658-A02D-F7DA337B49D1}"/>
    <dgm:cxn modelId="{E9869217-5DBB-45EC-8291-46C3364ADBB1}" type="presOf" srcId="{D8F37660-1606-4E9E-8B7A-3012F7841AAF}" destId="{F6B33440-A80A-4C6F-B75E-AA7B9312E111}" srcOrd="1" destOrd="0" presId="urn:microsoft.com/office/officeart/2005/8/layout/cycle8"/>
    <dgm:cxn modelId="{17A6A8A2-CC47-40D4-B2D7-126AC1620BEF}" srcId="{C958DEE1-83AE-4827-B96B-0414C4B484A7}" destId="{8244A5C5-B2A9-4A43-AB82-313D2A56C10B}" srcOrd="0" destOrd="0" parTransId="{86F7A973-BD88-40D4-807E-C6078D3D51F8}" sibTransId="{278023C0-948D-4CFE-B38D-2A8CCC2EAE51}"/>
    <dgm:cxn modelId="{512720BC-487E-491A-BF58-422910A0CA26}" type="presOf" srcId="{889D2942-E500-48CC-A509-6851C0833B86}" destId="{822F49B5-D3AE-4579-823F-6FB161F9D415}" srcOrd="1" destOrd="0" presId="urn:microsoft.com/office/officeart/2005/8/layout/cycle8"/>
    <dgm:cxn modelId="{55B704A0-B7A9-49CE-A0F3-BC85C53988E8}" type="presOf" srcId="{C51EF091-5BC4-4C75-BBF1-C07CC8A75AFC}" destId="{713F1446-D28C-4DE6-AB6D-B5684ADB28D4}" srcOrd="0" destOrd="0" presId="urn:microsoft.com/office/officeart/2005/8/layout/cycle8"/>
    <dgm:cxn modelId="{CF844020-60E2-44FA-8668-CB6ECFD09F8B}" srcId="{C958DEE1-83AE-4827-B96B-0414C4B484A7}" destId="{1A35A7D4-7BC9-416D-B34B-1996BB63D0E8}" srcOrd="3" destOrd="0" parTransId="{93801C40-E889-4A9E-881B-D791A337E6EF}" sibTransId="{8AC4D179-4FEF-4C41-BADF-2F59808C0066}"/>
    <dgm:cxn modelId="{819886D6-A183-431D-8FA7-AFF74619336A}" srcId="{C958DEE1-83AE-4827-B96B-0414C4B484A7}" destId="{D8F37660-1606-4E9E-8B7A-3012F7841AAF}" srcOrd="2" destOrd="0" parTransId="{546258F1-4386-4579-BF29-B997526D101C}" sibTransId="{ADAD33D9-42BD-4E1D-9F63-319051A23F37}"/>
    <dgm:cxn modelId="{DEED2CF0-5C62-42C0-BA3D-D8F9EB7BA643}" type="presParOf" srcId="{427AF946-0C77-46DB-A596-37A856BC1D09}" destId="{51D79B5C-9351-4A1F-B40E-59095D982336}" srcOrd="0" destOrd="0" presId="urn:microsoft.com/office/officeart/2005/8/layout/cycle8"/>
    <dgm:cxn modelId="{2750D244-0053-46DD-AB8D-CF234D8647AE}" type="presParOf" srcId="{427AF946-0C77-46DB-A596-37A856BC1D09}" destId="{6FDF8912-8335-438C-A666-9E504F40C193}" srcOrd="1" destOrd="0" presId="urn:microsoft.com/office/officeart/2005/8/layout/cycle8"/>
    <dgm:cxn modelId="{D739A3E6-F290-4425-81A8-8F3A9A083FB2}" type="presParOf" srcId="{427AF946-0C77-46DB-A596-37A856BC1D09}" destId="{DCBB5323-BBA9-4CE6-91CB-B33B7D688BA4}" srcOrd="2" destOrd="0" presId="urn:microsoft.com/office/officeart/2005/8/layout/cycle8"/>
    <dgm:cxn modelId="{DE806C60-256C-458D-B944-7B01904422B4}" type="presParOf" srcId="{427AF946-0C77-46DB-A596-37A856BC1D09}" destId="{5107F5F8-6011-4476-A673-3723E2EA78E7}" srcOrd="3" destOrd="0" presId="urn:microsoft.com/office/officeart/2005/8/layout/cycle8"/>
    <dgm:cxn modelId="{22FF326B-A6C8-4BB3-8EC7-12D98D7265AA}" type="presParOf" srcId="{427AF946-0C77-46DB-A596-37A856BC1D09}" destId="{0F7BDF59-B0FB-40B2-8013-AE047C7D2F63}" srcOrd="4" destOrd="0" presId="urn:microsoft.com/office/officeart/2005/8/layout/cycle8"/>
    <dgm:cxn modelId="{5DF410F3-98A6-4A81-B97C-6924D6BCC767}" type="presParOf" srcId="{427AF946-0C77-46DB-A596-37A856BC1D09}" destId="{778EF611-08E4-472B-B654-E257030187D0}" srcOrd="5" destOrd="0" presId="urn:microsoft.com/office/officeart/2005/8/layout/cycle8"/>
    <dgm:cxn modelId="{3332DA9A-9252-46E0-A0B4-CB1295EBE1BC}" type="presParOf" srcId="{427AF946-0C77-46DB-A596-37A856BC1D09}" destId="{4989312A-3AB3-4558-8D86-211445414135}" srcOrd="6" destOrd="0" presId="urn:microsoft.com/office/officeart/2005/8/layout/cycle8"/>
    <dgm:cxn modelId="{21270A8E-7E13-4F6D-9474-2D54C25F3E2C}" type="presParOf" srcId="{427AF946-0C77-46DB-A596-37A856BC1D09}" destId="{822F49B5-D3AE-4579-823F-6FB161F9D415}" srcOrd="7" destOrd="0" presId="urn:microsoft.com/office/officeart/2005/8/layout/cycle8"/>
    <dgm:cxn modelId="{73DC099B-2DFF-4C79-B39A-CE5588E3A89A}" type="presParOf" srcId="{427AF946-0C77-46DB-A596-37A856BC1D09}" destId="{7299047F-EB20-4193-A047-2275177285F3}" srcOrd="8" destOrd="0" presId="urn:microsoft.com/office/officeart/2005/8/layout/cycle8"/>
    <dgm:cxn modelId="{F80DA5BD-50CE-4181-810B-0FBB9AED557F}" type="presParOf" srcId="{427AF946-0C77-46DB-A596-37A856BC1D09}" destId="{452C8C0B-F5CA-41AB-811C-3E3D0186CAB5}" srcOrd="9" destOrd="0" presId="urn:microsoft.com/office/officeart/2005/8/layout/cycle8"/>
    <dgm:cxn modelId="{D8AD43F5-3B4B-40E0-962D-5877525C8D11}" type="presParOf" srcId="{427AF946-0C77-46DB-A596-37A856BC1D09}" destId="{7AB37F76-C273-412C-9A18-0FD4F822EBD6}" srcOrd="10" destOrd="0" presId="urn:microsoft.com/office/officeart/2005/8/layout/cycle8"/>
    <dgm:cxn modelId="{1C3FFE95-C9E9-4702-8A0F-E50B6848EE32}" type="presParOf" srcId="{427AF946-0C77-46DB-A596-37A856BC1D09}" destId="{F6B33440-A80A-4C6F-B75E-AA7B9312E111}" srcOrd="11" destOrd="0" presId="urn:microsoft.com/office/officeart/2005/8/layout/cycle8"/>
    <dgm:cxn modelId="{17373867-3219-4F99-A05E-758E4E79D26E}" type="presParOf" srcId="{427AF946-0C77-46DB-A596-37A856BC1D09}" destId="{232E7FF1-22A1-473D-A7AC-8C84E24F567B}" srcOrd="12" destOrd="0" presId="urn:microsoft.com/office/officeart/2005/8/layout/cycle8"/>
    <dgm:cxn modelId="{3BB6F736-5296-4AB2-AA20-F58E907E17A3}" type="presParOf" srcId="{427AF946-0C77-46DB-A596-37A856BC1D09}" destId="{D13D1731-E951-4401-981D-BC038C764A5A}" srcOrd="13" destOrd="0" presId="urn:microsoft.com/office/officeart/2005/8/layout/cycle8"/>
    <dgm:cxn modelId="{36958AB5-902E-4ABC-9D83-DE096588FA2C}" type="presParOf" srcId="{427AF946-0C77-46DB-A596-37A856BC1D09}" destId="{88D8A29A-FF5C-4ADF-8DF4-C6BE0B90F1A8}" srcOrd="14" destOrd="0" presId="urn:microsoft.com/office/officeart/2005/8/layout/cycle8"/>
    <dgm:cxn modelId="{3D47815F-31D5-4276-A474-FA0702DF609E}" type="presParOf" srcId="{427AF946-0C77-46DB-A596-37A856BC1D09}" destId="{53C76952-7005-4F1B-ADC4-619BD10EA6DE}" srcOrd="15" destOrd="0" presId="urn:microsoft.com/office/officeart/2005/8/layout/cycle8"/>
    <dgm:cxn modelId="{B96DB77A-13E2-442E-9D34-EFD1F81164F9}" type="presParOf" srcId="{427AF946-0C77-46DB-A596-37A856BC1D09}" destId="{713F1446-D28C-4DE6-AB6D-B5684ADB28D4}" srcOrd="16" destOrd="0" presId="urn:microsoft.com/office/officeart/2005/8/layout/cycle8"/>
    <dgm:cxn modelId="{E40E1798-339A-4762-AB3A-6764A2D351E2}" type="presParOf" srcId="{427AF946-0C77-46DB-A596-37A856BC1D09}" destId="{9A5813F9-C116-4923-915E-722EDE64EA74}" srcOrd="17" destOrd="0" presId="urn:microsoft.com/office/officeart/2005/8/layout/cycle8"/>
    <dgm:cxn modelId="{8DD583BC-42DB-48D4-A618-7678DD096077}" type="presParOf" srcId="{427AF946-0C77-46DB-A596-37A856BC1D09}" destId="{E558AA1A-A643-42E0-BAAD-E599DC91E300}" srcOrd="18" destOrd="0" presId="urn:microsoft.com/office/officeart/2005/8/layout/cycle8"/>
    <dgm:cxn modelId="{03EB92FB-7B76-4358-B6FA-8F0009C484A9}" type="presParOf" srcId="{427AF946-0C77-46DB-A596-37A856BC1D09}" destId="{94B31866-4FFA-4BA4-B687-245187547377}" srcOrd="19" destOrd="0" presId="urn:microsoft.com/office/officeart/2005/8/layout/cycle8"/>
    <dgm:cxn modelId="{539F76C3-B037-4E80-86F9-593B5417DE11}" type="presParOf" srcId="{427AF946-0C77-46DB-A596-37A856BC1D09}" destId="{AEDD4D39-CF44-466D-AFA2-EA3E2947BF2E}" srcOrd="20" destOrd="0" presId="urn:microsoft.com/office/officeart/2005/8/layout/cycle8"/>
    <dgm:cxn modelId="{BA566ED6-C501-4216-9DD7-8565C191D417}" type="presParOf" srcId="{427AF946-0C77-46DB-A596-37A856BC1D09}" destId="{68322C13-9A9B-48CB-8F39-2851211DA506}" srcOrd="21" destOrd="0" presId="urn:microsoft.com/office/officeart/2005/8/layout/cycle8"/>
    <dgm:cxn modelId="{E29DC495-906E-4939-A404-4CFB87943F42}" type="presParOf" srcId="{427AF946-0C77-46DB-A596-37A856BC1D09}" destId="{0E1D674E-0E6C-49C9-8451-932B29FB7E6A}" srcOrd="22" destOrd="0" presId="urn:microsoft.com/office/officeart/2005/8/layout/cycle8"/>
    <dgm:cxn modelId="{79206D62-3EAD-489F-8F04-8D27C95DDAC8}" type="presParOf" srcId="{427AF946-0C77-46DB-A596-37A856BC1D09}" destId="{2D1D348D-E8DF-4A4E-9214-814B83F21751}" srcOrd="23" destOrd="0" presId="urn:microsoft.com/office/officeart/2005/8/layout/cycle8"/>
    <dgm:cxn modelId="{77793BF8-A2F2-4E2B-B56B-252D38BC8B1F}" type="presParOf" srcId="{427AF946-0C77-46DB-A596-37A856BC1D09}" destId="{D9C214A3-75A5-4BD2-AC20-B14F711D3EFE}" srcOrd="24" destOrd="0" presId="urn:microsoft.com/office/officeart/2005/8/layout/cycle8"/>
    <dgm:cxn modelId="{A9BE1E38-A3AF-4A1C-B59A-E5E0D041C3F6}" type="presParOf" srcId="{427AF946-0C77-46DB-A596-37A856BC1D09}" destId="{96440AB1-B890-4483-AC53-242ECAA41132}" srcOrd="25" destOrd="0" presId="urn:microsoft.com/office/officeart/2005/8/layout/cycle8"/>
    <dgm:cxn modelId="{2C430F87-2171-44EA-8CFF-B650ADC6C3C1}" type="presParOf" srcId="{427AF946-0C77-46DB-A596-37A856BC1D09}" destId="{C67394FD-EF6B-4A39-B74C-2210AF382C82}" srcOrd="26" destOrd="0" presId="urn:microsoft.com/office/officeart/2005/8/layout/cycle8"/>
    <dgm:cxn modelId="{4421F4D4-8E5F-4CB5-89AF-CB2A13D09162}" type="presParOf" srcId="{427AF946-0C77-46DB-A596-37A856BC1D09}" destId="{D151F927-A138-4D59-9411-4FE08957BCE3}" srcOrd="27" destOrd="0" presId="urn:microsoft.com/office/officeart/2005/8/layout/cycle8"/>
    <dgm:cxn modelId="{4BD5D19B-C7BD-42D8-AD8E-09A41C7AA76B}" type="presParOf" srcId="{427AF946-0C77-46DB-A596-37A856BC1D09}" destId="{40C087C7-3A1F-494A-BD64-527259DD49B6}" srcOrd="28" destOrd="0" presId="urn:microsoft.com/office/officeart/2005/8/layout/cycle8"/>
    <dgm:cxn modelId="{7D951E04-4C41-4360-A1BE-6A811060EBA9}" type="presParOf" srcId="{427AF946-0C77-46DB-A596-37A856BC1D09}" destId="{1FB498C4-76FF-4367-8E2C-005493DE74E5}" srcOrd="29" destOrd="0" presId="urn:microsoft.com/office/officeart/2005/8/layout/cycle8"/>
    <dgm:cxn modelId="{E74D38DB-0D62-4D8D-AAD4-971081C6F1C9}" type="presParOf" srcId="{427AF946-0C77-46DB-A596-37A856BC1D09}" destId="{CFBDA76A-4887-49A6-B73C-C665019D6E80}" srcOrd="30" destOrd="0" presId="urn:microsoft.com/office/officeart/2005/8/layout/cycle8"/>
    <dgm:cxn modelId="{79B3D398-B70D-40F3-A70F-BA2ECDC2ECF3}" type="presParOf" srcId="{427AF946-0C77-46DB-A596-37A856BC1D09}" destId="{5960F668-BC86-4CA3-9888-7ABC63CCE180}" srcOrd="31" destOrd="0" presId="urn:microsoft.com/office/officeart/2005/8/layout/cycle8"/>
    <dgm:cxn modelId="{9C4CA634-83DA-47E6-8890-037B8A80CEF6}" type="presParOf" srcId="{427AF946-0C77-46DB-A596-37A856BC1D09}" destId="{E487788E-A9C4-46A6-ACED-01F9B9A63BF0}" srcOrd="32" destOrd="0" presId="urn:microsoft.com/office/officeart/2005/8/layout/cycle8"/>
    <dgm:cxn modelId="{30C6BF9C-4CE8-4A55-AA5E-0890AD7626FF}" type="presParOf" srcId="{427AF946-0C77-46DB-A596-37A856BC1D09}" destId="{5CBB3243-ABE3-4D9D-AC37-CF23D3A1A189}" srcOrd="33" destOrd="0" presId="urn:microsoft.com/office/officeart/2005/8/layout/cycle8"/>
    <dgm:cxn modelId="{35A5C079-971B-4A44-8D1D-6FEEDF60C035}" type="presParOf" srcId="{427AF946-0C77-46DB-A596-37A856BC1D09}" destId="{99887F52-F932-48A2-9392-84868D44352C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5A745F-8E9A-472A-87A1-F3FD991B2C39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86379A18-7976-4948-A38D-FE133808F7D1}">
      <dgm:prSet phldrT="[Text]"/>
      <dgm:spPr>
        <a:ln>
          <a:solidFill>
            <a:srgbClr val="003468"/>
          </a:solidFill>
        </a:ln>
      </dgm:spPr>
      <dgm:t>
        <a:bodyPr/>
        <a:lstStyle/>
        <a:p>
          <a:r>
            <a:rPr lang="en-US" b="1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Preparation</a:t>
          </a:r>
        </a:p>
        <a:p>
          <a:r>
            <a:rPr lang="en-US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10-16 Days</a:t>
          </a:r>
          <a:endParaRPr lang="en-US" dirty="0">
            <a:solidFill>
              <a:srgbClr val="003468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CDD07E-A105-4CEB-804B-C2AEB9D7F89B}" type="parTrans" cxnId="{C35F707C-C641-4C00-AB61-C8D2781D3951}">
      <dgm:prSet/>
      <dgm:spPr/>
      <dgm:t>
        <a:bodyPr/>
        <a:lstStyle/>
        <a:p>
          <a:endParaRPr lang="en-US"/>
        </a:p>
      </dgm:t>
    </dgm:pt>
    <dgm:pt modelId="{45C97093-4AFA-46BE-A8E3-0382621390FD}" type="sibTrans" cxnId="{C35F707C-C641-4C00-AB61-C8D2781D3951}">
      <dgm:prSet/>
      <dgm:spPr/>
      <dgm:t>
        <a:bodyPr/>
        <a:lstStyle/>
        <a:p>
          <a:endParaRPr lang="en-US"/>
        </a:p>
      </dgm:t>
    </dgm:pt>
    <dgm:pt modelId="{CE927571-AF36-4FE5-894D-45D93F8ED14C}">
      <dgm:prSet phldrT="[Text]"/>
      <dgm:spPr>
        <a:ln>
          <a:solidFill>
            <a:srgbClr val="003468"/>
          </a:solidFill>
        </a:ln>
      </dgm:spPr>
      <dgm:t>
        <a:bodyPr/>
        <a:lstStyle/>
        <a:p>
          <a:r>
            <a:rPr lang="en-US" b="1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Marketing</a:t>
          </a:r>
        </a:p>
        <a:p>
          <a:r>
            <a:rPr lang="en-US" b="0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13-24 Days</a:t>
          </a:r>
          <a:endParaRPr lang="en-US" b="0" dirty="0">
            <a:solidFill>
              <a:srgbClr val="003468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61B82D-8590-4A15-BD8E-CF22E3F11D4B}" type="parTrans" cxnId="{A52DC1DD-35FA-4088-8515-FA383E8A06ED}">
      <dgm:prSet/>
      <dgm:spPr/>
      <dgm:t>
        <a:bodyPr/>
        <a:lstStyle/>
        <a:p>
          <a:endParaRPr lang="en-US"/>
        </a:p>
      </dgm:t>
    </dgm:pt>
    <dgm:pt modelId="{CFD525B5-E766-4EAE-B892-24E4EE84C25A}" type="sibTrans" cxnId="{A52DC1DD-35FA-4088-8515-FA383E8A06ED}">
      <dgm:prSet/>
      <dgm:spPr/>
      <dgm:t>
        <a:bodyPr/>
        <a:lstStyle/>
        <a:p>
          <a:endParaRPr lang="en-US"/>
        </a:p>
      </dgm:t>
    </dgm:pt>
    <dgm:pt modelId="{F1E43CF8-4A45-4B98-BCC6-A8AC1E11CA91}">
      <dgm:prSet phldrT="[Text]"/>
      <dgm:spPr>
        <a:ln>
          <a:solidFill>
            <a:srgbClr val="003468"/>
          </a:solidFill>
        </a:ln>
      </dgm:spPr>
      <dgm:t>
        <a:bodyPr/>
        <a:lstStyle/>
        <a:p>
          <a:r>
            <a:rPr lang="en-US" b="1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Due Diligence</a:t>
          </a:r>
        </a:p>
        <a:p>
          <a:r>
            <a:rPr lang="en-US" b="0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14-155 Days</a:t>
          </a:r>
          <a:endParaRPr lang="en-US" b="0" dirty="0">
            <a:solidFill>
              <a:srgbClr val="003468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D894C2-F527-4409-80B0-AF141C64C175}" type="parTrans" cxnId="{51BB021C-0764-49D3-9A3F-3BC655C80706}">
      <dgm:prSet/>
      <dgm:spPr/>
      <dgm:t>
        <a:bodyPr/>
        <a:lstStyle/>
        <a:p>
          <a:endParaRPr lang="en-US"/>
        </a:p>
      </dgm:t>
    </dgm:pt>
    <dgm:pt modelId="{26D026E9-EFF7-4A37-857D-06B75500C3AC}" type="sibTrans" cxnId="{51BB021C-0764-49D3-9A3F-3BC655C80706}">
      <dgm:prSet/>
      <dgm:spPr/>
      <dgm:t>
        <a:bodyPr/>
        <a:lstStyle/>
        <a:p>
          <a:endParaRPr lang="en-US"/>
        </a:p>
      </dgm:t>
    </dgm:pt>
    <dgm:pt modelId="{151111EF-4F4E-4958-B0B4-79F5E57ACDD8}">
      <dgm:prSet phldrT="[Text]"/>
      <dgm:spPr>
        <a:ln>
          <a:solidFill>
            <a:srgbClr val="003468"/>
          </a:solidFill>
        </a:ln>
      </dgm:spPr>
      <dgm:t>
        <a:bodyPr/>
        <a:lstStyle/>
        <a:p>
          <a:r>
            <a:rPr lang="en-US" b="1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Negotiation</a:t>
          </a:r>
        </a:p>
        <a:p>
          <a:r>
            <a:rPr lang="en-US" b="0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52-115 Days</a:t>
          </a:r>
          <a:endParaRPr lang="en-US" b="0" dirty="0">
            <a:solidFill>
              <a:srgbClr val="003468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C4426D-BFB7-41DE-834D-533F03C15D1D}" type="parTrans" cxnId="{C0A85B06-C607-403E-9EF8-6FDDEA5357CA}">
      <dgm:prSet/>
      <dgm:spPr/>
      <dgm:t>
        <a:bodyPr/>
        <a:lstStyle/>
        <a:p>
          <a:endParaRPr lang="en-US"/>
        </a:p>
      </dgm:t>
    </dgm:pt>
    <dgm:pt modelId="{943F82C1-04CC-4AA1-BE12-B8495FF5D31A}" type="sibTrans" cxnId="{C0A85B06-C607-403E-9EF8-6FDDEA5357CA}">
      <dgm:prSet/>
      <dgm:spPr/>
      <dgm:t>
        <a:bodyPr/>
        <a:lstStyle/>
        <a:p>
          <a:endParaRPr lang="en-US"/>
        </a:p>
      </dgm:t>
    </dgm:pt>
    <dgm:pt modelId="{17E870B4-A254-4F1D-9B62-4115A3F3ED05}" type="pres">
      <dgm:prSet presAssocID="{F65A745F-8E9A-472A-87A1-F3FD991B2C39}" presName="Name0" presStyleCnt="0">
        <dgm:presLayoutVars>
          <dgm:dir/>
          <dgm:resizeHandles val="exact"/>
        </dgm:presLayoutVars>
      </dgm:prSet>
      <dgm:spPr/>
    </dgm:pt>
    <dgm:pt modelId="{40EB759B-2D85-4462-BFDD-78EC853FFA66}" type="pres">
      <dgm:prSet presAssocID="{86379A18-7976-4948-A38D-FE133808F7D1}" presName="composite" presStyleCnt="0"/>
      <dgm:spPr/>
    </dgm:pt>
    <dgm:pt modelId="{233A4873-5133-476E-A731-49FBF28E4ED8}" type="pres">
      <dgm:prSet presAssocID="{86379A18-7976-4948-A38D-FE133808F7D1}" presName="bgChev" presStyleLbl="node1" presStyleIdx="0" presStyleCnt="4" custScaleY="72986"/>
      <dgm:spPr>
        <a:solidFill>
          <a:srgbClr val="003468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</dgm:pt>
    <dgm:pt modelId="{1BAF2306-2963-45C7-884D-98E8667A2466}" type="pres">
      <dgm:prSet presAssocID="{86379A18-7976-4948-A38D-FE133808F7D1}" presName="txNode" presStyleLbl="fgAcc1" presStyleIdx="0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41A2D02-6ED9-4667-BED8-473BEA64961E}" type="pres">
      <dgm:prSet presAssocID="{45C97093-4AFA-46BE-A8E3-0382621390FD}" presName="compositeSpace" presStyleCnt="0"/>
      <dgm:spPr/>
    </dgm:pt>
    <dgm:pt modelId="{C02E4002-3FDA-4D09-9758-DDA374F0514B}" type="pres">
      <dgm:prSet presAssocID="{CE927571-AF36-4FE5-894D-45D93F8ED14C}" presName="composite" presStyleCnt="0"/>
      <dgm:spPr/>
    </dgm:pt>
    <dgm:pt modelId="{6C17AB1B-5B8F-47E3-B25F-1D248FFFC15A}" type="pres">
      <dgm:prSet presAssocID="{CE927571-AF36-4FE5-894D-45D93F8ED14C}" presName="bgChev" presStyleLbl="node1" presStyleIdx="1" presStyleCnt="4" custScaleY="72986"/>
      <dgm:spPr>
        <a:solidFill>
          <a:srgbClr val="003468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</dgm:pt>
    <dgm:pt modelId="{D2B04B76-FC0F-40D2-BAA1-E222C6ACB867}" type="pres">
      <dgm:prSet presAssocID="{CE927571-AF36-4FE5-894D-45D93F8ED14C}" presName="txNode" presStyleLbl="fgAcc1" presStyleIdx="1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356ED27-DEEF-4616-A10D-4FDA2E518F68}" type="pres">
      <dgm:prSet presAssocID="{CFD525B5-E766-4EAE-B892-24E4EE84C25A}" presName="compositeSpace" presStyleCnt="0"/>
      <dgm:spPr/>
    </dgm:pt>
    <dgm:pt modelId="{5B5FF230-023E-4773-A19E-C963BECF6CF2}" type="pres">
      <dgm:prSet presAssocID="{F1E43CF8-4A45-4B98-BCC6-A8AC1E11CA91}" presName="composite" presStyleCnt="0"/>
      <dgm:spPr/>
    </dgm:pt>
    <dgm:pt modelId="{7A926172-A2C4-4FCA-90BC-D6CC3CB9B95A}" type="pres">
      <dgm:prSet presAssocID="{F1E43CF8-4A45-4B98-BCC6-A8AC1E11CA91}" presName="bgChev" presStyleLbl="node1" presStyleIdx="2" presStyleCnt="4" custScaleY="72986"/>
      <dgm:spPr>
        <a:solidFill>
          <a:srgbClr val="003468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</dgm:pt>
    <dgm:pt modelId="{140FDAD7-306B-4C65-B9C8-7EDD65E6A821}" type="pres">
      <dgm:prSet presAssocID="{F1E43CF8-4A45-4B98-BCC6-A8AC1E11CA91}" presName="txNode" presStyleLbl="fgAcc1" presStyleIdx="2" presStyleCnt="4" custLinFactNeighborY="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3C881BE-78E0-44AB-8EB7-38A88ED2313E}" type="pres">
      <dgm:prSet presAssocID="{26D026E9-EFF7-4A37-857D-06B75500C3AC}" presName="compositeSpace" presStyleCnt="0"/>
      <dgm:spPr/>
    </dgm:pt>
    <dgm:pt modelId="{3FFD6B7A-E6E9-4EA0-80C4-D5288978D2A5}" type="pres">
      <dgm:prSet presAssocID="{151111EF-4F4E-4958-B0B4-79F5E57ACDD8}" presName="composite" presStyleCnt="0"/>
      <dgm:spPr/>
    </dgm:pt>
    <dgm:pt modelId="{74DC43B4-5982-479D-ADE3-886EDD5F4124}" type="pres">
      <dgm:prSet presAssocID="{151111EF-4F4E-4958-B0B4-79F5E57ACDD8}" presName="bgChev" presStyleLbl="node1" presStyleIdx="3" presStyleCnt="4" custScaleY="72986"/>
      <dgm:spPr>
        <a:solidFill>
          <a:srgbClr val="003468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</dgm:pt>
    <dgm:pt modelId="{CE0B0035-1F59-49A4-B80E-6B7AA8971481}" type="pres">
      <dgm:prSet presAssocID="{151111EF-4F4E-4958-B0B4-79F5E57ACDD8}" presName="txNode" presStyleLbl="fgAcc1" presStyleIdx="3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AD45EFA7-D33E-4AAE-AD21-23540510559A}" type="presOf" srcId="{CE927571-AF36-4FE5-894D-45D93F8ED14C}" destId="{D2B04B76-FC0F-40D2-BAA1-E222C6ACB867}" srcOrd="0" destOrd="0" presId="urn:microsoft.com/office/officeart/2005/8/layout/chevronAccent+Icon"/>
    <dgm:cxn modelId="{2199F540-944A-4999-B476-107350EE265B}" type="presOf" srcId="{F1E43CF8-4A45-4B98-BCC6-A8AC1E11CA91}" destId="{140FDAD7-306B-4C65-B9C8-7EDD65E6A821}" srcOrd="0" destOrd="0" presId="urn:microsoft.com/office/officeart/2005/8/layout/chevronAccent+Icon"/>
    <dgm:cxn modelId="{C35F707C-C641-4C00-AB61-C8D2781D3951}" srcId="{F65A745F-8E9A-472A-87A1-F3FD991B2C39}" destId="{86379A18-7976-4948-A38D-FE133808F7D1}" srcOrd="0" destOrd="0" parTransId="{73CDD07E-A105-4CEB-804B-C2AEB9D7F89B}" sibTransId="{45C97093-4AFA-46BE-A8E3-0382621390FD}"/>
    <dgm:cxn modelId="{E62DF4E1-C6EC-41D3-9A95-9488D4946167}" type="presOf" srcId="{86379A18-7976-4948-A38D-FE133808F7D1}" destId="{1BAF2306-2963-45C7-884D-98E8667A2466}" srcOrd="0" destOrd="0" presId="urn:microsoft.com/office/officeart/2005/8/layout/chevronAccent+Icon"/>
    <dgm:cxn modelId="{EE28D705-2A20-475A-899F-CE352D870FCA}" type="presOf" srcId="{F65A745F-8E9A-472A-87A1-F3FD991B2C39}" destId="{17E870B4-A254-4F1D-9B62-4115A3F3ED05}" srcOrd="0" destOrd="0" presId="urn:microsoft.com/office/officeart/2005/8/layout/chevronAccent+Icon"/>
    <dgm:cxn modelId="{908E794F-C73D-4124-88BB-4654A3C5BD39}" type="presOf" srcId="{151111EF-4F4E-4958-B0B4-79F5E57ACDD8}" destId="{CE0B0035-1F59-49A4-B80E-6B7AA8971481}" srcOrd="0" destOrd="0" presId="urn:microsoft.com/office/officeart/2005/8/layout/chevronAccent+Icon"/>
    <dgm:cxn modelId="{A52DC1DD-35FA-4088-8515-FA383E8A06ED}" srcId="{F65A745F-8E9A-472A-87A1-F3FD991B2C39}" destId="{CE927571-AF36-4FE5-894D-45D93F8ED14C}" srcOrd="1" destOrd="0" parTransId="{3861B82D-8590-4A15-BD8E-CF22E3F11D4B}" sibTransId="{CFD525B5-E766-4EAE-B892-24E4EE84C25A}"/>
    <dgm:cxn modelId="{C0A85B06-C607-403E-9EF8-6FDDEA5357CA}" srcId="{F65A745F-8E9A-472A-87A1-F3FD991B2C39}" destId="{151111EF-4F4E-4958-B0B4-79F5E57ACDD8}" srcOrd="3" destOrd="0" parTransId="{C3C4426D-BFB7-41DE-834D-533F03C15D1D}" sibTransId="{943F82C1-04CC-4AA1-BE12-B8495FF5D31A}"/>
    <dgm:cxn modelId="{51BB021C-0764-49D3-9A3F-3BC655C80706}" srcId="{F65A745F-8E9A-472A-87A1-F3FD991B2C39}" destId="{F1E43CF8-4A45-4B98-BCC6-A8AC1E11CA91}" srcOrd="2" destOrd="0" parTransId="{9DD894C2-F527-4409-80B0-AF141C64C175}" sibTransId="{26D026E9-EFF7-4A37-857D-06B75500C3AC}"/>
    <dgm:cxn modelId="{E9692B0A-2B3B-4004-832E-42C92CFB5F95}" type="presParOf" srcId="{17E870B4-A254-4F1D-9B62-4115A3F3ED05}" destId="{40EB759B-2D85-4462-BFDD-78EC853FFA66}" srcOrd="0" destOrd="0" presId="urn:microsoft.com/office/officeart/2005/8/layout/chevronAccent+Icon"/>
    <dgm:cxn modelId="{FC801CEC-AE39-45DB-A1F5-10C5BA3F9892}" type="presParOf" srcId="{40EB759B-2D85-4462-BFDD-78EC853FFA66}" destId="{233A4873-5133-476E-A731-49FBF28E4ED8}" srcOrd="0" destOrd="0" presId="urn:microsoft.com/office/officeart/2005/8/layout/chevronAccent+Icon"/>
    <dgm:cxn modelId="{428F2518-6AA4-4DD1-84D6-6DAB97146434}" type="presParOf" srcId="{40EB759B-2D85-4462-BFDD-78EC853FFA66}" destId="{1BAF2306-2963-45C7-884D-98E8667A2466}" srcOrd="1" destOrd="0" presId="urn:microsoft.com/office/officeart/2005/8/layout/chevronAccent+Icon"/>
    <dgm:cxn modelId="{2B5F998E-3B9D-4762-A453-3BD68A7E3BCC}" type="presParOf" srcId="{17E870B4-A254-4F1D-9B62-4115A3F3ED05}" destId="{F41A2D02-6ED9-4667-BED8-473BEA64961E}" srcOrd="1" destOrd="0" presId="urn:microsoft.com/office/officeart/2005/8/layout/chevronAccent+Icon"/>
    <dgm:cxn modelId="{C3BA9BF5-048D-4BC4-A686-C2B414505B7E}" type="presParOf" srcId="{17E870B4-A254-4F1D-9B62-4115A3F3ED05}" destId="{C02E4002-3FDA-4D09-9758-DDA374F0514B}" srcOrd="2" destOrd="0" presId="urn:microsoft.com/office/officeart/2005/8/layout/chevronAccent+Icon"/>
    <dgm:cxn modelId="{E6B01EC0-8106-4F5B-AAED-9A48B48A3ED2}" type="presParOf" srcId="{C02E4002-3FDA-4D09-9758-DDA374F0514B}" destId="{6C17AB1B-5B8F-47E3-B25F-1D248FFFC15A}" srcOrd="0" destOrd="0" presId="urn:microsoft.com/office/officeart/2005/8/layout/chevronAccent+Icon"/>
    <dgm:cxn modelId="{DE170B7F-86F8-4F62-A6B9-5A9835483986}" type="presParOf" srcId="{C02E4002-3FDA-4D09-9758-DDA374F0514B}" destId="{D2B04B76-FC0F-40D2-BAA1-E222C6ACB867}" srcOrd="1" destOrd="0" presId="urn:microsoft.com/office/officeart/2005/8/layout/chevronAccent+Icon"/>
    <dgm:cxn modelId="{F4B588B5-B241-4EF7-BA8E-FC02974B21D4}" type="presParOf" srcId="{17E870B4-A254-4F1D-9B62-4115A3F3ED05}" destId="{7356ED27-DEEF-4616-A10D-4FDA2E518F68}" srcOrd="3" destOrd="0" presId="urn:microsoft.com/office/officeart/2005/8/layout/chevronAccent+Icon"/>
    <dgm:cxn modelId="{0C9D3DC9-A631-4868-89F4-E99E177E9E73}" type="presParOf" srcId="{17E870B4-A254-4F1D-9B62-4115A3F3ED05}" destId="{5B5FF230-023E-4773-A19E-C963BECF6CF2}" srcOrd="4" destOrd="0" presId="urn:microsoft.com/office/officeart/2005/8/layout/chevronAccent+Icon"/>
    <dgm:cxn modelId="{B1FB684E-950C-40E4-9FC2-2726EB85DEB8}" type="presParOf" srcId="{5B5FF230-023E-4773-A19E-C963BECF6CF2}" destId="{7A926172-A2C4-4FCA-90BC-D6CC3CB9B95A}" srcOrd="0" destOrd="0" presId="urn:microsoft.com/office/officeart/2005/8/layout/chevronAccent+Icon"/>
    <dgm:cxn modelId="{2C30F678-FE08-4729-9F4B-680880142EDC}" type="presParOf" srcId="{5B5FF230-023E-4773-A19E-C963BECF6CF2}" destId="{140FDAD7-306B-4C65-B9C8-7EDD65E6A821}" srcOrd="1" destOrd="0" presId="urn:microsoft.com/office/officeart/2005/8/layout/chevronAccent+Icon"/>
    <dgm:cxn modelId="{1DA4CC0F-B98A-4049-9568-B021878D25AE}" type="presParOf" srcId="{17E870B4-A254-4F1D-9B62-4115A3F3ED05}" destId="{13C881BE-78E0-44AB-8EB7-38A88ED2313E}" srcOrd="5" destOrd="0" presId="urn:microsoft.com/office/officeart/2005/8/layout/chevronAccent+Icon"/>
    <dgm:cxn modelId="{F32FD34C-AB60-46DC-89A0-8DF2C850D2FE}" type="presParOf" srcId="{17E870B4-A254-4F1D-9B62-4115A3F3ED05}" destId="{3FFD6B7A-E6E9-4EA0-80C4-D5288978D2A5}" srcOrd="6" destOrd="0" presId="urn:microsoft.com/office/officeart/2005/8/layout/chevronAccent+Icon"/>
    <dgm:cxn modelId="{1EB9D6BB-3284-458C-921A-A3A50E85A7DE}" type="presParOf" srcId="{3FFD6B7A-E6E9-4EA0-80C4-D5288978D2A5}" destId="{74DC43B4-5982-479D-ADE3-886EDD5F4124}" srcOrd="0" destOrd="0" presId="urn:microsoft.com/office/officeart/2005/8/layout/chevronAccent+Icon"/>
    <dgm:cxn modelId="{E0C2A2A0-D07F-41C2-9CF2-25F255AF5A7D}" type="presParOf" srcId="{3FFD6B7A-E6E9-4EA0-80C4-D5288978D2A5}" destId="{CE0B0035-1F59-49A4-B80E-6B7AA8971481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42" tIns="48322" rIns="96642" bIns="4832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42" tIns="48322" rIns="96642" bIns="48322" rtlCol="0"/>
          <a:lstStyle>
            <a:lvl1pPr algn="r">
              <a:defRPr sz="1200"/>
            </a:lvl1pPr>
          </a:lstStyle>
          <a:p>
            <a:fld id="{90E439E8-0CA5-4FA4-A358-D09E730343F7}" type="datetimeFigureOut">
              <a:rPr lang="en-US" smtClean="0"/>
              <a:t>9/9/2017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2" tIns="48322" rIns="96642" bIns="4832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42" tIns="48322" rIns="96642" bIns="4832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42" tIns="48322" rIns="96642" bIns="4832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42" tIns="48322" rIns="96642" bIns="48322" rtlCol="0" anchor="b"/>
          <a:lstStyle>
            <a:lvl1pPr algn="r">
              <a:defRPr sz="1200"/>
            </a:lvl1pPr>
          </a:lstStyle>
          <a:p>
            <a:fld id="{B941C5B4-164A-4111-83F2-47849F8C8B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133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6938099" y="266699"/>
            <a:ext cx="1790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STRICTLY</a:t>
            </a:r>
            <a:r>
              <a:rPr lang="en-US" sz="1000" baseline="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CONFIDENTIAL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504824" y="1162050"/>
            <a:ext cx="8129517" cy="3143250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8" name="Line 4"/>
          <p:cNvSpPr>
            <a:spLocks noChangeShapeType="1"/>
          </p:cNvSpPr>
          <p:nvPr userDrawn="1"/>
        </p:nvSpPr>
        <p:spPr bwMode="auto">
          <a:xfrm>
            <a:off x="1044168" y="3101976"/>
            <a:ext cx="7031779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44167" y="2385307"/>
            <a:ext cx="7031779" cy="600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42913" y="3260725"/>
            <a:ext cx="7031779" cy="600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i="1" baseline="0">
                <a:solidFill>
                  <a:srgbClr val="8585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70" y="249262"/>
            <a:ext cx="1929384" cy="35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2117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04825" y="314324"/>
            <a:ext cx="447676" cy="5572125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9" name="Line 4"/>
          <p:cNvSpPr>
            <a:spLocks noChangeShapeType="1"/>
          </p:cNvSpPr>
          <p:nvPr userDrawn="1"/>
        </p:nvSpPr>
        <p:spPr bwMode="auto">
          <a:xfrm>
            <a:off x="2546066" y="6456363"/>
            <a:ext cx="6093108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0" name="Line 4"/>
          <p:cNvSpPr>
            <a:spLocks noChangeShapeType="1"/>
          </p:cNvSpPr>
          <p:nvPr userDrawn="1"/>
        </p:nvSpPr>
        <p:spPr bwMode="auto">
          <a:xfrm>
            <a:off x="1044168" y="3101976"/>
            <a:ext cx="7031779" cy="0"/>
          </a:xfrm>
          <a:prstGeom prst="line">
            <a:avLst/>
          </a:prstGeom>
          <a:noFill/>
          <a:ln w="57150">
            <a:solidFill>
              <a:srgbClr val="85858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44167" y="2327251"/>
            <a:ext cx="7031779" cy="600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aseline="0">
                <a:solidFill>
                  <a:srgbClr val="85858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Add Section / Appendix Number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42913" y="3260725"/>
            <a:ext cx="7031779" cy="600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i="0" baseline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Add Subtitle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4" y="6302469"/>
            <a:ext cx="1929384" cy="35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2722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04825" y="314324"/>
            <a:ext cx="447676" cy="5572125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1774" y="6264276"/>
            <a:ext cx="2057400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DF50A5E-BEAB-4715-A2D9-82A924884C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Line 2"/>
          <p:cNvSpPr>
            <a:spLocks noChangeShapeType="1"/>
          </p:cNvSpPr>
          <p:nvPr userDrawn="1"/>
        </p:nvSpPr>
        <p:spPr bwMode="auto">
          <a:xfrm>
            <a:off x="990272" y="1042562"/>
            <a:ext cx="7649286" cy="2437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3" name="Line 4"/>
          <p:cNvSpPr>
            <a:spLocks noChangeShapeType="1"/>
          </p:cNvSpPr>
          <p:nvPr userDrawn="1"/>
        </p:nvSpPr>
        <p:spPr bwMode="auto">
          <a:xfrm>
            <a:off x="990272" y="985838"/>
            <a:ext cx="7649286" cy="158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4" name="Line 4"/>
          <p:cNvSpPr>
            <a:spLocks noChangeShapeType="1"/>
          </p:cNvSpPr>
          <p:nvPr userDrawn="1"/>
        </p:nvSpPr>
        <p:spPr bwMode="auto">
          <a:xfrm>
            <a:off x="2546066" y="6456363"/>
            <a:ext cx="5714031" cy="1572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6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990273" y="314324"/>
            <a:ext cx="5823278" cy="67151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4" y="6302469"/>
            <a:ext cx="1929384" cy="35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1649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04825" y="314324"/>
            <a:ext cx="447676" cy="5572125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1774" y="6264276"/>
            <a:ext cx="2057400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DF50A5E-BEAB-4715-A2D9-82A924884C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Line 2"/>
          <p:cNvSpPr>
            <a:spLocks noChangeShapeType="1"/>
          </p:cNvSpPr>
          <p:nvPr userDrawn="1"/>
        </p:nvSpPr>
        <p:spPr bwMode="auto">
          <a:xfrm>
            <a:off x="990272" y="1042562"/>
            <a:ext cx="7649286" cy="2437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3" name="Line 4"/>
          <p:cNvSpPr>
            <a:spLocks noChangeShapeType="1"/>
          </p:cNvSpPr>
          <p:nvPr userDrawn="1"/>
        </p:nvSpPr>
        <p:spPr bwMode="auto">
          <a:xfrm>
            <a:off x="990272" y="985838"/>
            <a:ext cx="7649286" cy="158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4" name="Line 4"/>
          <p:cNvSpPr>
            <a:spLocks noChangeShapeType="1"/>
          </p:cNvSpPr>
          <p:nvPr userDrawn="1"/>
        </p:nvSpPr>
        <p:spPr bwMode="auto">
          <a:xfrm>
            <a:off x="2546066" y="6456363"/>
            <a:ext cx="5714031" cy="1572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6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990272" y="314324"/>
            <a:ext cx="7648903" cy="67151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990272" y="1125970"/>
            <a:ext cx="7648902" cy="476047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 baseline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Font typeface="Wingdings" panose="05000000000000000000" pitchFamily="2" charset="2"/>
              <a:buNone/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>
              <a:buSzPct val="70000"/>
              <a:buFont typeface="Wingdings" panose="05000000000000000000" pitchFamily="2" charset="2"/>
              <a:buNone/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>
              <a:buNone/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>
              <a:buSzPct val="70000"/>
              <a:buFont typeface="Courier New" panose="02070309020205020404" pitchFamily="49" charset="0"/>
              <a:buNone/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4" y="6302469"/>
            <a:ext cx="1929384" cy="35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8565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514470" y="193107"/>
            <a:ext cx="6275197" cy="78853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1774" y="6264276"/>
            <a:ext cx="2057400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DF50A5E-BEAB-4715-A2D9-82A924884C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Line 2"/>
          <p:cNvSpPr>
            <a:spLocks noChangeShapeType="1"/>
          </p:cNvSpPr>
          <p:nvPr userDrawn="1"/>
        </p:nvSpPr>
        <p:spPr bwMode="auto">
          <a:xfrm>
            <a:off x="514470" y="1042562"/>
            <a:ext cx="8119872" cy="2437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8" name="Line 4"/>
          <p:cNvSpPr>
            <a:spLocks noChangeShapeType="1"/>
          </p:cNvSpPr>
          <p:nvPr userDrawn="1"/>
        </p:nvSpPr>
        <p:spPr bwMode="auto">
          <a:xfrm>
            <a:off x="514470" y="985838"/>
            <a:ext cx="8119872" cy="158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9" name="Line 4"/>
          <p:cNvSpPr>
            <a:spLocks noChangeShapeType="1"/>
          </p:cNvSpPr>
          <p:nvPr userDrawn="1"/>
        </p:nvSpPr>
        <p:spPr bwMode="auto">
          <a:xfrm>
            <a:off x="2546066" y="6456363"/>
            <a:ext cx="5714031" cy="1572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04824" y="1227560"/>
            <a:ext cx="8129518" cy="4865249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40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Wingdings" panose="05000000000000000000" pitchFamily="2" charset="2"/>
              <a:buChar char="Ø"/>
              <a:defRPr sz="200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SzPct val="70000"/>
              <a:buFont typeface="Wingdings" panose="05000000000000000000" pitchFamily="2" charset="2"/>
              <a:buChar char="q"/>
              <a:defRPr sz="180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60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SzPct val="70000"/>
              <a:buFont typeface="Courier New" panose="02070309020205020404" pitchFamily="49" charset="0"/>
              <a:buChar char="o"/>
              <a:defRPr sz="160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4" y="6302469"/>
            <a:ext cx="1929384" cy="35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4493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514470" y="193107"/>
            <a:ext cx="8119872" cy="78853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 smtClean="0"/>
              <a:t>Click to Add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1774" y="6264276"/>
            <a:ext cx="2057400" cy="365125"/>
          </a:xfrm>
        </p:spPr>
        <p:txBody>
          <a:bodyPr/>
          <a:lstStyle>
            <a:lvl1pPr>
              <a:defRPr sz="105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DF50A5E-BEAB-4715-A2D9-82A924884C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Line 2"/>
          <p:cNvSpPr>
            <a:spLocks noChangeShapeType="1"/>
          </p:cNvSpPr>
          <p:nvPr userDrawn="1"/>
        </p:nvSpPr>
        <p:spPr bwMode="auto">
          <a:xfrm>
            <a:off x="514470" y="1042562"/>
            <a:ext cx="8119872" cy="2437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8" name="Line 4"/>
          <p:cNvSpPr>
            <a:spLocks noChangeShapeType="1"/>
          </p:cNvSpPr>
          <p:nvPr userDrawn="1"/>
        </p:nvSpPr>
        <p:spPr bwMode="auto">
          <a:xfrm>
            <a:off x="514470" y="985838"/>
            <a:ext cx="8119872" cy="158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9" name="Line 4"/>
          <p:cNvSpPr>
            <a:spLocks noChangeShapeType="1"/>
          </p:cNvSpPr>
          <p:nvPr userDrawn="1"/>
        </p:nvSpPr>
        <p:spPr bwMode="auto">
          <a:xfrm>
            <a:off x="2546066" y="6456363"/>
            <a:ext cx="5714031" cy="1572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04824" y="1227560"/>
            <a:ext cx="8129518" cy="4865249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Wingdings" panose="05000000000000000000" pitchFamily="2" charset="2"/>
              <a:buChar char="Ø"/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SzPct val="70000"/>
              <a:buFont typeface="Wingdings" panose="05000000000000000000" pitchFamily="2" charset="2"/>
              <a:buChar char="q"/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SzPct val="70000"/>
              <a:buFont typeface="Courier New" panose="02070309020205020404" pitchFamily="49" charset="0"/>
              <a:buChar char="o"/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4" y="6302469"/>
            <a:ext cx="1929384" cy="35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63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1774" y="6273801"/>
            <a:ext cx="20574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DF50A5E-BEAB-4715-A2D9-82A924884C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Line 4"/>
          <p:cNvSpPr>
            <a:spLocks noChangeShapeType="1"/>
          </p:cNvSpPr>
          <p:nvPr userDrawn="1"/>
        </p:nvSpPr>
        <p:spPr bwMode="auto">
          <a:xfrm>
            <a:off x="514470" y="309563"/>
            <a:ext cx="8119872" cy="158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9" name="Line 4"/>
          <p:cNvSpPr>
            <a:spLocks noChangeShapeType="1"/>
          </p:cNvSpPr>
          <p:nvPr userDrawn="1"/>
        </p:nvSpPr>
        <p:spPr bwMode="auto">
          <a:xfrm>
            <a:off x="2546066" y="6456363"/>
            <a:ext cx="5714031" cy="1572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04824" y="493714"/>
            <a:ext cx="8129518" cy="5599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4" y="6302469"/>
            <a:ext cx="1929384" cy="35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1667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50A5E-BEAB-4715-A2D9-82A924884C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40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80" r:id="rId3"/>
    <p:sldLayoutId id="2147483678" r:id="rId4"/>
    <p:sldLayoutId id="2147483673" r:id="rId5"/>
    <p:sldLayoutId id="2147483679" r:id="rId6"/>
    <p:sldLayoutId id="214748367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044167" y="2143125"/>
            <a:ext cx="7031779" cy="84225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1" dirty="0" smtClean="0"/>
              <a:t>Art of the Business Transfer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     EXIT: A Guide to Selling a Company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504825" y="4375150"/>
            <a:ext cx="8115300" cy="14420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800" b="1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 Vantarakis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Founder, President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alex@thevantgroup.com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(972) 458-8989 ext. 102</a:t>
            </a:r>
          </a:p>
        </p:txBody>
      </p:sp>
      <p:sp>
        <p:nvSpPr>
          <p:cNvPr id="9" name="Text Placeholder 9"/>
          <p:cNvSpPr txBox="1">
            <a:spLocks/>
          </p:cNvSpPr>
          <p:nvPr/>
        </p:nvSpPr>
        <p:spPr>
          <a:xfrm>
            <a:off x="490607" y="4366986"/>
            <a:ext cx="8129518" cy="16654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800" b="1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Vant Group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17766 Preston Road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Dallas, TX 75252</a:t>
            </a: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6331618" y="3810025"/>
            <a:ext cx="1743074" cy="3841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78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14470" y="193107"/>
            <a:ext cx="8119872" cy="78853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ART OF THE BUSINESS TRANSFER (AOBT)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sz="2400" dirty="0" smtClean="0">
              <a:solidFill>
                <a:srgbClr val="002060"/>
              </a:solidFill>
              <a:ea typeface="Titillium" charset="0"/>
              <a:cs typeface="Titillium" charset="0"/>
            </a:endParaRPr>
          </a:p>
          <a:p>
            <a:pPr marL="457200" lvl="1" indent="0">
              <a:buNone/>
            </a:pPr>
            <a:r>
              <a:rPr lang="en-US" sz="2400" dirty="0" smtClean="0">
                <a:solidFill>
                  <a:srgbClr val="002060"/>
                </a:solidFill>
                <a:ea typeface="Titillium" charset="0"/>
                <a:cs typeface="Titillium" charset="0"/>
              </a:rPr>
              <a:t>8:00 </a:t>
            </a:r>
            <a:r>
              <a:rPr lang="en-US" sz="2400" dirty="0">
                <a:solidFill>
                  <a:srgbClr val="002060"/>
                </a:solidFill>
                <a:ea typeface="Titillium" charset="0"/>
                <a:cs typeface="Titillium" charset="0"/>
              </a:rPr>
              <a:t>– 8:15</a:t>
            </a:r>
            <a:r>
              <a:rPr lang="en-US" sz="2400" dirty="0">
                <a:ea typeface="Titillium" charset="0"/>
                <a:cs typeface="Titillium" charset="0"/>
              </a:rPr>
              <a:t>   	Meet &amp; Greet</a:t>
            </a:r>
          </a:p>
          <a:p>
            <a:pPr marL="457200" lvl="1" indent="0">
              <a:buNone/>
            </a:pPr>
            <a:endParaRPr lang="en-US" sz="2400" dirty="0">
              <a:ea typeface="Titillium" charset="0"/>
              <a:cs typeface="Titillium" charset="0"/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rgbClr val="002060"/>
                </a:solidFill>
                <a:ea typeface="Titillium" charset="0"/>
                <a:cs typeface="Titillium" charset="0"/>
              </a:rPr>
              <a:t>8:15 – 8:25 </a:t>
            </a:r>
            <a:r>
              <a:rPr lang="en-US" sz="2400" dirty="0">
                <a:ea typeface="Titillium" charset="0"/>
                <a:cs typeface="Titillium" charset="0"/>
              </a:rPr>
              <a:t>	The Vant Group Intro </a:t>
            </a:r>
          </a:p>
          <a:p>
            <a:pPr marL="457200" lvl="1" indent="0">
              <a:buNone/>
            </a:pPr>
            <a:endParaRPr lang="en-US" sz="2400" dirty="0">
              <a:ea typeface="Titillium" charset="0"/>
              <a:cs typeface="Titillium" charset="0"/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rgbClr val="002060"/>
                </a:solidFill>
                <a:ea typeface="Titillium" charset="0"/>
                <a:cs typeface="Titillium" charset="0"/>
              </a:rPr>
              <a:t>8:25 – 8:35 </a:t>
            </a:r>
            <a:r>
              <a:rPr lang="en-US" sz="2400" dirty="0">
                <a:ea typeface="Titillium" charset="0"/>
                <a:cs typeface="Titillium" charset="0"/>
              </a:rPr>
              <a:t>	Introductions (30 seconds)</a:t>
            </a:r>
          </a:p>
          <a:p>
            <a:pPr marL="457200" lvl="1" indent="0">
              <a:buNone/>
            </a:pPr>
            <a:endParaRPr lang="en-US" sz="2400" dirty="0">
              <a:ea typeface="Titillium" charset="0"/>
              <a:cs typeface="Titillium" charset="0"/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rgbClr val="002060"/>
                </a:solidFill>
                <a:ea typeface="Titillium" charset="0"/>
                <a:cs typeface="Titillium" charset="0"/>
              </a:rPr>
              <a:t>8:35 – 9:20 </a:t>
            </a:r>
            <a:r>
              <a:rPr lang="en-US" sz="2400" dirty="0">
                <a:ea typeface="Titillium" charset="0"/>
                <a:cs typeface="Titillium" charset="0"/>
              </a:rPr>
              <a:t>	</a:t>
            </a:r>
            <a:r>
              <a:rPr lang="en-US" sz="2400" dirty="0" smtClean="0">
                <a:ea typeface="Titillium" charset="0"/>
                <a:cs typeface="Titillium" charset="0"/>
              </a:rPr>
              <a:t>Art </a:t>
            </a:r>
            <a:r>
              <a:rPr lang="en-US" sz="2400" dirty="0">
                <a:ea typeface="Titillium" charset="0"/>
                <a:cs typeface="Titillium" charset="0"/>
              </a:rPr>
              <a:t>of the Business Transfer Discussion</a:t>
            </a:r>
          </a:p>
          <a:p>
            <a:pPr marL="457200" lvl="1" indent="0">
              <a:buNone/>
            </a:pPr>
            <a:endParaRPr lang="en-US" sz="2400" dirty="0">
              <a:ea typeface="Titillium" charset="0"/>
              <a:cs typeface="Titillium" charset="0"/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rgbClr val="002060"/>
                </a:solidFill>
                <a:ea typeface="Titillium" charset="0"/>
                <a:cs typeface="Titillium" charset="0"/>
              </a:rPr>
              <a:t>9:20 – 9:30</a:t>
            </a:r>
            <a:r>
              <a:rPr lang="en-US" sz="2400" dirty="0">
                <a:ea typeface="Titillium" charset="0"/>
                <a:cs typeface="Titillium" charset="0"/>
              </a:rPr>
              <a:t>  	Roundtable Discussion: 5 </a:t>
            </a:r>
            <a:r>
              <a:rPr lang="en-US" sz="2400" dirty="0" smtClean="0">
                <a:ea typeface="Titillium" charset="0"/>
                <a:cs typeface="Titillium" charset="0"/>
              </a:rPr>
              <a:t>questions</a:t>
            </a:r>
            <a:endParaRPr lang="en-US" sz="2400" dirty="0">
              <a:ea typeface="Titillium" charset="0"/>
              <a:cs typeface="Titill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55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AOBT: Introductions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200" dirty="0" smtClean="0"/>
              <a:t>Name</a:t>
            </a:r>
            <a:r>
              <a:rPr lang="en-US" sz="3200" dirty="0"/>
              <a:t>, Company Name and Industry</a:t>
            </a:r>
          </a:p>
          <a:p>
            <a:endParaRPr lang="en-US" sz="3200" dirty="0"/>
          </a:p>
          <a:p>
            <a:r>
              <a:rPr lang="en-US" sz="3200" dirty="0"/>
              <a:t>What are your </a:t>
            </a:r>
            <a:r>
              <a:rPr lang="en-US" sz="3200" b="1" dirty="0">
                <a:solidFill>
                  <a:srgbClr val="002060"/>
                </a:solidFill>
              </a:rPr>
              <a:t>expectations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/>
              <a:t>from this event?</a:t>
            </a:r>
          </a:p>
          <a:p>
            <a:endParaRPr lang="en-US" sz="3200" dirty="0"/>
          </a:p>
          <a:p>
            <a:r>
              <a:rPr lang="en-US" sz="3200" dirty="0"/>
              <a:t>Have you ever been involved in an </a:t>
            </a:r>
            <a:r>
              <a:rPr lang="en-US" sz="3200" b="1" dirty="0">
                <a:solidFill>
                  <a:srgbClr val="002060"/>
                </a:solidFill>
              </a:rPr>
              <a:t>M&amp;A transaction</a:t>
            </a:r>
            <a:r>
              <a:rPr lang="en-US" sz="3200" dirty="0"/>
              <a:t> for your or one of your clients</a:t>
            </a:r>
          </a:p>
        </p:txBody>
      </p:sp>
    </p:spTree>
    <p:extLst>
      <p:ext uri="{BB962C8B-B14F-4D97-AF65-F5344CB8AC3E}">
        <p14:creationId xmlns:p14="http://schemas.microsoft.com/office/powerpoint/2010/main" val="125754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The Vant Group</a:t>
            </a:r>
            <a:r>
              <a:rPr lang="en-US" dirty="0"/>
              <a:t> </a:t>
            </a: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4"/>
          </p:nvPr>
        </p:nvSpPr>
        <p:spPr>
          <a:xfrm>
            <a:off x="514470" y="1685925"/>
            <a:ext cx="3189803" cy="4419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endParaRPr lang="en-US" sz="2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/>
              <a:t>Experienced </a:t>
            </a:r>
            <a:r>
              <a:rPr lang="en-US" sz="1600" dirty="0"/>
              <a:t>M&amp;A firm since </a:t>
            </a:r>
            <a:r>
              <a:rPr lang="en-US" sz="1600" b="1" dirty="0">
                <a:solidFill>
                  <a:srgbClr val="002060"/>
                </a:solidFill>
              </a:rPr>
              <a:t>1999</a:t>
            </a:r>
            <a:r>
              <a:rPr lang="en-US" sz="1600" dirty="0">
                <a:solidFill>
                  <a:srgbClr val="447CBF"/>
                </a:solidFill>
              </a:rPr>
              <a:t> </a:t>
            </a:r>
            <a:endParaRPr lang="en-US" sz="16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/>
              <a:t>Specialize </a:t>
            </a:r>
            <a:r>
              <a:rPr lang="en-US" sz="1600" dirty="0"/>
              <a:t>in transactions for businesses with </a:t>
            </a:r>
            <a:r>
              <a:rPr lang="en-US" sz="1600" dirty="0" smtClean="0"/>
              <a:t>revenues up </a:t>
            </a:r>
            <a:r>
              <a:rPr lang="en-US" sz="1600" dirty="0"/>
              <a:t>to </a:t>
            </a:r>
            <a:r>
              <a:rPr lang="en-US" sz="1600" b="1" dirty="0">
                <a:solidFill>
                  <a:srgbClr val="002060"/>
                </a:solidFill>
              </a:rPr>
              <a:t>$50 Million </a:t>
            </a:r>
            <a:endParaRPr lang="en-US" sz="16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/>
              <a:t>Focused </a:t>
            </a:r>
            <a:r>
              <a:rPr lang="en-US" sz="1600" dirty="0"/>
              <a:t>on the </a:t>
            </a:r>
            <a:r>
              <a:rPr lang="en-US" sz="1600" b="1" dirty="0">
                <a:solidFill>
                  <a:srgbClr val="002060"/>
                </a:solidFill>
              </a:rPr>
              <a:t>Southwest U.S.</a:t>
            </a:r>
            <a:r>
              <a:rPr lang="en-US" sz="1600" dirty="0"/>
              <a:t> with a national footprint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/>
              <a:t>Motivated </a:t>
            </a:r>
            <a:r>
              <a:rPr lang="en-US" sz="1600" dirty="0"/>
              <a:t>staff of </a:t>
            </a:r>
            <a:r>
              <a:rPr lang="en-US" sz="1600" b="1" dirty="0">
                <a:solidFill>
                  <a:srgbClr val="002060"/>
                </a:solidFill>
              </a:rPr>
              <a:t>MBAs</a:t>
            </a:r>
            <a:r>
              <a:rPr lang="en-US" sz="1600" dirty="0"/>
              <a:t> and prior </a:t>
            </a:r>
            <a:r>
              <a:rPr lang="en-US" sz="1600" b="1" dirty="0">
                <a:solidFill>
                  <a:srgbClr val="002060"/>
                </a:solidFill>
              </a:rPr>
              <a:t>business owners</a:t>
            </a:r>
            <a:endParaRPr lang="en-US" sz="1600" dirty="0"/>
          </a:p>
          <a:p>
            <a:pPr>
              <a:spcBef>
                <a:spcPts val="0"/>
              </a:spcBef>
            </a:pP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sz="1600" dirty="0" smtClean="0"/>
              <a:t>Authority </a:t>
            </a:r>
            <a:r>
              <a:rPr lang="en-US" sz="1600" dirty="0"/>
              <a:t>on Business Transfer having authored two books: </a:t>
            </a:r>
            <a:r>
              <a:rPr lang="en-US" sz="1600" b="1" dirty="0">
                <a:solidFill>
                  <a:srgbClr val="002060"/>
                </a:solidFill>
              </a:rPr>
              <a:t>EXIT</a:t>
            </a:r>
            <a:r>
              <a:rPr lang="en-US" sz="1600" b="1" dirty="0"/>
              <a:t> </a:t>
            </a:r>
            <a:r>
              <a:rPr lang="en-US" sz="1600" dirty="0"/>
              <a:t>and</a:t>
            </a:r>
            <a:r>
              <a:rPr lang="en-US" sz="1600" b="1" dirty="0"/>
              <a:t> </a:t>
            </a:r>
            <a:r>
              <a:rPr lang="en-US" sz="1600" b="1" dirty="0">
                <a:solidFill>
                  <a:srgbClr val="002060"/>
                </a:solidFill>
              </a:rPr>
              <a:t>ENTRANCE</a:t>
            </a:r>
            <a:endParaRPr lang="en-US" sz="1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 smtClean="0"/>
              <a:t>Innovative </a:t>
            </a:r>
            <a:r>
              <a:rPr lang="en-US" sz="1600" b="1" dirty="0">
                <a:solidFill>
                  <a:srgbClr val="002060"/>
                </a:solidFill>
              </a:rPr>
              <a:t>Five-Point</a:t>
            </a:r>
            <a:r>
              <a:rPr lang="en-US" sz="1600" dirty="0"/>
              <a:t> Advantage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25568769"/>
              </p:ext>
            </p:extLst>
          </p:nvPr>
        </p:nvGraphicFramePr>
        <p:xfrm>
          <a:off x="4034972" y="1640114"/>
          <a:ext cx="4599370" cy="4452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Rectangle 18"/>
          <p:cNvSpPr/>
          <p:nvPr/>
        </p:nvSpPr>
        <p:spPr>
          <a:xfrm>
            <a:off x="4188283" y="1225022"/>
            <a:ext cx="74140" cy="320962"/>
          </a:xfrm>
          <a:prstGeom prst="rect">
            <a:avLst/>
          </a:prstGeom>
          <a:solidFill>
            <a:srgbClr val="85858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4223655" y="1227403"/>
            <a:ext cx="4410687" cy="48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260724" y="1227403"/>
            <a:ext cx="437361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Values</a:t>
            </a:r>
            <a:endParaRPr lang="en-US" b="1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04823" y="1222641"/>
            <a:ext cx="73152" cy="320962"/>
          </a:xfrm>
          <a:prstGeom prst="rect">
            <a:avLst/>
          </a:prstGeom>
          <a:solidFill>
            <a:srgbClr val="85858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540196" y="1225022"/>
            <a:ext cx="3164077" cy="1086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77975" y="1225022"/>
            <a:ext cx="313677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The Vant Group</a:t>
            </a:r>
            <a:endParaRPr lang="en-US" b="1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01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The Vant Group Difference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14470" y="1261559"/>
            <a:ext cx="8119872" cy="4691807"/>
            <a:chOff x="514470" y="1261559"/>
            <a:chExt cx="8119872" cy="3908910"/>
          </a:xfrm>
        </p:grpSpPr>
        <p:sp>
          <p:nvSpPr>
            <p:cNvPr id="8" name="Rectangle 7"/>
            <p:cNvSpPr/>
            <p:nvPr/>
          </p:nvSpPr>
          <p:spPr>
            <a:xfrm>
              <a:off x="514470" y="1261559"/>
              <a:ext cx="8119872" cy="3809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46" tIns="99046" rIns="99046" bIns="99046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Experienced in the Art of Business Transfer</a:t>
              </a:r>
              <a:endParaRPr lang="en-US" sz="20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514470" y="1642468"/>
              <a:ext cx="8119872" cy="331200"/>
            </a:xfrm>
            <a:custGeom>
              <a:avLst/>
              <a:gdLst>
                <a:gd name="connsiteX0" fmla="*/ 0 w 8119872"/>
                <a:gd name="connsiteY0" fmla="*/ 0 h 331200"/>
                <a:gd name="connsiteX1" fmla="*/ 8119872 w 8119872"/>
                <a:gd name="connsiteY1" fmla="*/ 0 h 331200"/>
                <a:gd name="connsiteX2" fmla="*/ 8119872 w 8119872"/>
                <a:gd name="connsiteY2" fmla="*/ 331200 h 331200"/>
                <a:gd name="connsiteX3" fmla="*/ 0 w 8119872"/>
                <a:gd name="connsiteY3" fmla="*/ 331200 h 331200"/>
                <a:gd name="connsiteX4" fmla="*/ 0 w 8119872"/>
                <a:gd name="connsiteY4" fmla="*/ 0 h 33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9872" h="331200">
                  <a:moveTo>
                    <a:pt x="0" y="0"/>
                  </a:moveTo>
                  <a:lnTo>
                    <a:pt x="8119872" y="0"/>
                  </a:lnTo>
                  <a:lnTo>
                    <a:pt x="8119872" y="331200"/>
                  </a:lnTo>
                  <a:lnTo>
                    <a:pt x="0" y="331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7806" tIns="25400" rIns="142240" bIns="25400" numCol="1" spcCol="1270" anchor="ctr" anchorCtr="0">
              <a:noAutofit/>
            </a:bodyPr>
            <a:lstStyle/>
            <a:p>
              <a:pPr marL="285750" lvl="1" indent="-2857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 typeface="Wingdings" panose="05000000000000000000" pitchFamily="2" charset="2"/>
                <a:buChar char="§"/>
              </a:pPr>
              <a:r>
                <a:rPr lang="en-US" sz="16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TVG Longevity and high number of closed transactions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4470" y="2060759"/>
              <a:ext cx="8119872" cy="3809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46" tIns="99046" rIns="99046" bIns="99046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Entrepreneurial Mindset</a:t>
              </a:r>
              <a:endParaRPr lang="en-US" sz="20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514470" y="2441668"/>
              <a:ext cx="8119872" cy="331200"/>
            </a:xfrm>
            <a:custGeom>
              <a:avLst/>
              <a:gdLst>
                <a:gd name="connsiteX0" fmla="*/ 0 w 8119872"/>
                <a:gd name="connsiteY0" fmla="*/ 0 h 331200"/>
                <a:gd name="connsiteX1" fmla="*/ 8119872 w 8119872"/>
                <a:gd name="connsiteY1" fmla="*/ 0 h 331200"/>
                <a:gd name="connsiteX2" fmla="*/ 8119872 w 8119872"/>
                <a:gd name="connsiteY2" fmla="*/ 331200 h 331200"/>
                <a:gd name="connsiteX3" fmla="*/ 0 w 8119872"/>
                <a:gd name="connsiteY3" fmla="*/ 331200 h 331200"/>
                <a:gd name="connsiteX4" fmla="*/ 0 w 8119872"/>
                <a:gd name="connsiteY4" fmla="*/ 0 h 33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9872" h="331200">
                  <a:moveTo>
                    <a:pt x="0" y="0"/>
                  </a:moveTo>
                  <a:lnTo>
                    <a:pt x="8119872" y="0"/>
                  </a:lnTo>
                  <a:lnTo>
                    <a:pt x="8119872" y="331200"/>
                  </a:lnTo>
                  <a:lnTo>
                    <a:pt x="0" y="331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7806" tIns="25400" rIns="142240" bIns="25400" numCol="1" spcCol="1270" anchor="ctr" anchorCtr="0">
              <a:noAutofit/>
            </a:bodyPr>
            <a:lstStyle/>
            <a:p>
              <a:pPr marL="285750" lvl="1" indent="-2857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 typeface="Wingdings" panose="05000000000000000000" pitchFamily="2" charset="2"/>
                <a:buChar char="§"/>
              </a:pPr>
              <a:r>
                <a:rPr lang="en-US" sz="16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Buying and selling for our own portfolio for over 20 years</a:t>
              </a:r>
              <a:endParaRPr lang="en-US" sz="16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4470" y="2859959"/>
              <a:ext cx="8119872" cy="3809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46" tIns="99046" rIns="99046" bIns="99046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Proactive Approach</a:t>
              </a:r>
              <a:endParaRPr lang="en-US" sz="20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514470" y="3240869"/>
              <a:ext cx="8119872" cy="331200"/>
            </a:xfrm>
            <a:custGeom>
              <a:avLst/>
              <a:gdLst>
                <a:gd name="connsiteX0" fmla="*/ 0 w 8119872"/>
                <a:gd name="connsiteY0" fmla="*/ 0 h 331200"/>
                <a:gd name="connsiteX1" fmla="*/ 8119872 w 8119872"/>
                <a:gd name="connsiteY1" fmla="*/ 0 h 331200"/>
                <a:gd name="connsiteX2" fmla="*/ 8119872 w 8119872"/>
                <a:gd name="connsiteY2" fmla="*/ 331200 h 331200"/>
                <a:gd name="connsiteX3" fmla="*/ 0 w 8119872"/>
                <a:gd name="connsiteY3" fmla="*/ 331200 h 331200"/>
                <a:gd name="connsiteX4" fmla="*/ 0 w 8119872"/>
                <a:gd name="connsiteY4" fmla="*/ 0 h 33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9872" h="331200">
                  <a:moveTo>
                    <a:pt x="0" y="0"/>
                  </a:moveTo>
                  <a:lnTo>
                    <a:pt x="8119872" y="0"/>
                  </a:lnTo>
                  <a:lnTo>
                    <a:pt x="8119872" y="331200"/>
                  </a:lnTo>
                  <a:lnTo>
                    <a:pt x="0" y="331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7806" tIns="25400" rIns="142240" bIns="25400" numCol="1" spcCol="1270" anchor="ctr" anchorCtr="0">
              <a:noAutofit/>
            </a:bodyPr>
            <a:lstStyle/>
            <a:p>
              <a:pPr marL="285750" lvl="1" indent="-2857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 typeface="Wingdings" panose="05000000000000000000" pitchFamily="2" charset="2"/>
                <a:buChar char="§"/>
              </a:pPr>
              <a:r>
                <a:rPr lang="en-US" sz="16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Anticipating and eliminating “deal killers” before they happen</a:t>
              </a:r>
              <a:endParaRPr lang="en-US" sz="16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14470" y="3659160"/>
              <a:ext cx="8119872" cy="3809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46" tIns="99046" rIns="99046" bIns="99046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Proven Methodology</a:t>
              </a:r>
              <a:endParaRPr lang="en-US" sz="20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514470" y="4040069"/>
              <a:ext cx="8119872" cy="331200"/>
            </a:xfrm>
            <a:custGeom>
              <a:avLst/>
              <a:gdLst>
                <a:gd name="connsiteX0" fmla="*/ 0 w 8119872"/>
                <a:gd name="connsiteY0" fmla="*/ 0 h 331200"/>
                <a:gd name="connsiteX1" fmla="*/ 8119872 w 8119872"/>
                <a:gd name="connsiteY1" fmla="*/ 0 h 331200"/>
                <a:gd name="connsiteX2" fmla="*/ 8119872 w 8119872"/>
                <a:gd name="connsiteY2" fmla="*/ 331200 h 331200"/>
                <a:gd name="connsiteX3" fmla="*/ 0 w 8119872"/>
                <a:gd name="connsiteY3" fmla="*/ 331200 h 331200"/>
                <a:gd name="connsiteX4" fmla="*/ 0 w 8119872"/>
                <a:gd name="connsiteY4" fmla="*/ 0 h 33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9872" h="331200">
                  <a:moveTo>
                    <a:pt x="0" y="0"/>
                  </a:moveTo>
                  <a:lnTo>
                    <a:pt x="8119872" y="0"/>
                  </a:lnTo>
                  <a:lnTo>
                    <a:pt x="8119872" y="331200"/>
                  </a:lnTo>
                  <a:lnTo>
                    <a:pt x="0" y="331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7806" tIns="25400" rIns="142240" bIns="25400" numCol="1" spcCol="1270" anchor="ctr" anchorCtr="0">
              <a:noAutofit/>
            </a:bodyPr>
            <a:lstStyle/>
            <a:p>
              <a:pPr marL="285750" lvl="1" indent="-2857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 typeface="Wingdings" panose="05000000000000000000" pitchFamily="2" charset="2"/>
                <a:buChar char="§"/>
              </a:pPr>
              <a:r>
                <a:rPr lang="en-US" sz="16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Systematic approach throughout the entire process</a:t>
              </a:r>
              <a:endParaRPr lang="en-US" sz="16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14470" y="4458360"/>
              <a:ext cx="8119872" cy="3809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46" tIns="99046" rIns="99046" bIns="99046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Relationship Driven</a:t>
              </a:r>
              <a:endParaRPr lang="en-US" sz="20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514470" y="4839269"/>
              <a:ext cx="8119872" cy="331200"/>
            </a:xfrm>
            <a:custGeom>
              <a:avLst/>
              <a:gdLst>
                <a:gd name="connsiteX0" fmla="*/ 0 w 8119872"/>
                <a:gd name="connsiteY0" fmla="*/ 0 h 331200"/>
                <a:gd name="connsiteX1" fmla="*/ 8119872 w 8119872"/>
                <a:gd name="connsiteY1" fmla="*/ 0 h 331200"/>
                <a:gd name="connsiteX2" fmla="*/ 8119872 w 8119872"/>
                <a:gd name="connsiteY2" fmla="*/ 331200 h 331200"/>
                <a:gd name="connsiteX3" fmla="*/ 0 w 8119872"/>
                <a:gd name="connsiteY3" fmla="*/ 331200 h 331200"/>
                <a:gd name="connsiteX4" fmla="*/ 0 w 8119872"/>
                <a:gd name="connsiteY4" fmla="*/ 0 h 33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9872" h="331200">
                  <a:moveTo>
                    <a:pt x="0" y="0"/>
                  </a:moveTo>
                  <a:lnTo>
                    <a:pt x="8119872" y="0"/>
                  </a:lnTo>
                  <a:lnTo>
                    <a:pt x="8119872" y="331200"/>
                  </a:lnTo>
                  <a:lnTo>
                    <a:pt x="0" y="331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7806" tIns="25400" rIns="142240" bIns="25400" numCol="1" spcCol="1270" anchor="ctr" anchorCtr="0">
              <a:noAutofit/>
            </a:bodyPr>
            <a:lstStyle/>
            <a:p>
              <a:pPr marL="285750" lvl="1" indent="-2857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 typeface="Wingdings" panose="05000000000000000000" pitchFamily="2" charset="2"/>
                <a:buChar char="§"/>
              </a:pPr>
              <a:r>
                <a:rPr lang="en-US" sz="16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Extensive relationships with buyers, bankers, and professional service providers</a:t>
              </a:r>
              <a:endParaRPr lang="en-US" sz="16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4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TVG by The Numbers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277938" y="1269999"/>
            <a:ext cx="6588125" cy="4879975"/>
            <a:chOff x="1228724" y="1269999"/>
            <a:chExt cx="6588125" cy="48799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1228724" y="1269999"/>
              <a:ext cx="6588125" cy="4879975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Content Placeholder 4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324F6A"/>
                </a:clrFrom>
                <a:clrTo>
                  <a:srgbClr val="324F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" t="675" r="1982" b="578"/>
            <a:stretch/>
          </p:blipFill>
          <p:spPr>
            <a:xfrm>
              <a:off x="1228724" y="1269999"/>
              <a:ext cx="6588125" cy="4879975"/>
            </a:xfrm>
            <a:prstGeom prst="rect">
              <a:avLst/>
            </a:prstGeom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52327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TVG Five-Point Advantage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14470" y="1227558"/>
            <a:ext cx="8124704" cy="4556687"/>
            <a:chOff x="504824" y="1227558"/>
            <a:chExt cx="8129518" cy="455668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931641" y="2956716"/>
              <a:ext cx="7018125" cy="0"/>
            </a:xfrm>
            <a:prstGeom prst="line">
              <a:avLst/>
            </a:prstGeom>
            <a:ln w="57150">
              <a:solidFill>
                <a:srgbClr val="003468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931641" y="4090191"/>
              <a:ext cx="7018125" cy="0"/>
            </a:xfrm>
            <a:prstGeom prst="line">
              <a:avLst/>
            </a:prstGeom>
            <a:ln w="57150">
              <a:solidFill>
                <a:srgbClr val="003468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233026" y="2134263"/>
              <a:ext cx="0" cy="794776"/>
            </a:xfrm>
            <a:prstGeom prst="line">
              <a:avLst/>
            </a:prstGeom>
            <a:ln w="57150">
              <a:solidFill>
                <a:srgbClr val="003468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72000" y="2134263"/>
              <a:ext cx="0" cy="794776"/>
            </a:xfrm>
            <a:prstGeom prst="line">
              <a:avLst/>
            </a:prstGeom>
            <a:ln w="57150">
              <a:solidFill>
                <a:srgbClr val="003468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972300" y="2134263"/>
              <a:ext cx="0" cy="794776"/>
            </a:xfrm>
            <a:prstGeom prst="line">
              <a:avLst/>
            </a:prstGeom>
            <a:ln w="57150">
              <a:solidFill>
                <a:srgbClr val="003468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436121" y="4090191"/>
              <a:ext cx="0" cy="794776"/>
            </a:xfrm>
            <a:prstGeom prst="line">
              <a:avLst/>
            </a:prstGeom>
            <a:ln w="57150">
              <a:solidFill>
                <a:srgbClr val="003468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733766" y="4090191"/>
              <a:ext cx="0" cy="794776"/>
            </a:xfrm>
            <a:prstGeom prst="line">
              <a:avLst/>
            </a:prstGeom>
            <a:ln w="57150">
              <a:solidFill>
                <a:srgbClr val="003468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1358" y="3270368"/>
              <a:ext cx="1721285" cy="571500"/>
            </a:xfrm>
            <a:prstGeom prst="rect">
              <a:avLst/>
            </a:prstGeom>
          </p:spPr>
        </p:pic>
        <p:sp>
          <p:nvSpPr>
            <p:cNvPr id="41" name="Rectangle 40"/>
            <p:cNvSpPr/>
            <p:nvPr/>
          </p:nvSpPr>
          <p:spPr>
            <a:xfrm>
              <a:off x="6351360" y="1227558"/>
              <a:ext cx="2132025" cy="788762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4" name="Rectangle 33"/>
            <p:cNvSpPr/>
            <p:nvPr/>
          </p:nvSpPr>
          <p:spPr>
            <a:xfrm>
              <a:off x="504824" y="1227558"/>
              <a:ext cx="2132025" cy="788762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653026" y="1376357"/>
              <a:ext cx="2157302" cy="753571"/>
            </a:xfrm>
            <a:custGeom>
              <a:avLst/>
              <a:gdLst>
                <a:gd name="connsiteX0" fmla="*/ 0 w 2065234"/>
                <a:gd name="connsiteY0" fmla="*/ 0 h 753571"/>
                <a:gd name="connsiteX1" fmla="*/ 2065234 w 2065234"/>
                <a:gd name="connsiteY1" fmla="*/ 0 h 753571"/>
                <a:gd name="connsiteX2" fmla="*/ 2065234 w 2065234"/>
                <a:gd name="connsiteY2" fmla="*/ 753571 h 753571"/>
                <a:gd name="connsiteX3" fmla="*/ 0 w 2065234"/>
                <a:gd name="connsiteY3" fmla="*/ 753571 h 753571"/>
                <a:gd name="connsiteX4" fmla="*/ 0 w 2065234"/>
                <a:gd name="connsiteY4" fmla="*/ 0 h 75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5234" h="753571">
                  <a:moveTo>
                    <a:pt x="0" y="0"/>
                  </a:moveTo>
                  <a:lnTo>
                    <a:pt x="2065234" y="0"/>
                  </a:lnTo>
                  <a:lnTo>
                    <a:pt x="2065234" y="753571"/>
                  </a:lnTo>
                  <a:lnTo>
                    <a:pt x="0" y="753571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Seller Representation</a:t>
              </a:r>
              <a:endParaRPr lang="en-US" sz="18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3428893" y="1227558"/>
              <a:ext cx="2286215" cy="902370"/>
              <a:chOff x="3364436" y="1227558"/>
              <a:chExt cx="2286215" cy="90237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3364436" y="1227558"/>
                <a:ext cx="2132025" cy="788762"/>
              </a:xfrm>
              <a:prstGeom prst="rect">
                <a:avLst/>
              </a:prstGeom>
              <a:solidFill>
                <a:srgbClr val="003468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37" name="Freeform 36"/>
              <p:cNvSpPr/>
              <p:nvPr/>
            </p:nvSpPr>
            <p:spPr>
              <a:xfrm>
                <a:off x="3493349" y="1376357"/>
                <a:ext cx="2157302" cy="753571"/>
              </a:xfrm>
              <a:custGeom>
                <a:avLst/>
                <a:gdLst>
                  <a:gd name="connsiteX0" fmla="*/ 0 w 2065234"/>
                  <a:gd name="connsiteY0" fmla="*/ 0 h 753571"/>
                  <a:gd name="connsiteX1" fmla="*/ 2065234 w 2065234"/>
                  <a:gd name="connsiteY1" fmla="*/ 0 h 753571"/>
                  <a:gd name="connsiteX2" fmla="*/ 2065234 w 2065234"/>
                  <a:gd name="connsiteY2" fmla="*/ 753571 h 753571"/>
                  <a:gd name="connsiteX3" fmla="*/ 0 w 2065234"/>
                  <a:gd name="connsiteY3" fmla="*/ 753571 h 753571"/>
                  <a:gd name="connsiteX4" fmla="*/ 0 w 2065234"/>
                  <a:gd name="connsiteY4" fmla="*/ 0 h 75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65234" h="753571">
                    <a:moveTo>
                      <a:pt x="0" y="0"/>
                    </a:moveTo>
                    <a:lnTo>
                      <a:pt x="2065234" y="0"/>
                    </a:lnTo>
                    <a:lnTo>
                      <a:pt x="2065234" y="753571"/>
                    </a:lnTo>
                    <a:lnTo>
                      <a:pt x="0" y="753571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solidFill>
                  <a:srgbClr val="003468"/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28016" tIns="128016" rIns="128016" bIns="128016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800" b="1" kern="1200" dirty="0" smtClean="0">
                    <a:solidFill>
                      <a:srgbClr val="003468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Buyer Representation</a:t>
                </a:r>
              </a:p>
            </p:txBody>
          </p:sp>
        </p:grpSp>
        <p:sp>
          <p:nvSpPr>
            <p:cNvPr id="39" name="Freeform 38"/>
            <p:cNvSpPr/>
            <p:nvPr/>
          </p:nvSpPr>
          <p:spPr>
            <a:xfrm>
              <a:off x="6477040" y="1376357"/>
              <a:ext cx="2157302" cy="753571"/>
            </a:xfrm>
            <a:custGeom>
              <a:avLst/>
              <a:gdLst>
                <a:gd name="connsiteX0" fmla="*/ 0 w 2065234"/>
                <a:gd name="connsiteY0" fmla="*/ 0 h 753571"/>
                <a:gd name="connsiteX1" fmla="*/ 2065234 w 2065234"/>
                <a:gd name="connsiteY1" fmla="*/ 0 h 753571"/>
                <a:gd name="connsiteX2" fmla="*/ 2065234 w 2065234"/>
                <a:gd name="connsiteY2" fmla="*/ 753571 h 753571"/>
                <a:gd name="connsiteX3" fmla="*/ 0 w 2065234"/>
                <a:gd name="connsiteY3" fmla="*/ 753571 h 753571"/>
                <a:gd name="connsiteX4" fmla="*/ 0 w 2065234"/>
                <a:gd name="connsiteY4" fmla="*/ 0 h 75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5234" h="753571">
                  <a:moveTo>
                    <a:pt x="0" y="0"/>
                  </a:moveTo>
                  <a:lnTo>
                    <a:pt x="2065234" y="0"/>
                  </a:lnTo>
                  <a:lnTo>
                    <a:pt x="2065234" y="753571"/>
                  </a:lnTo>
                  <a:lnTo>
                    <a:pt x="0" y="753571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Valuation    Reports</a:t>
              </a:r>
              <a:endParaRPr lang="en-US" sz="1800" b="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990724" y="4885535"/>
              <a:ext cx="2132025" cy="788762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1" name="Rectangle 60"/>
            <p:cNvSpPr/>
            <p:nvPr/>
          </p:nvSpPr>
          <p:spPr>
            <a:xfrm>
              <a:off x="4857274" y="4881875"/>
              <a:ext cx="2132025" cy="788762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2" name="Freeform 61"/>
            <p:cNvSpPr/>
            <p:nvPr/>
          </p:nvSpPr>
          <p:spPr>
            <a:xfrm>
              <a:off x="5005476" y="5030674"/>
              <a:ext cx="2157302" cy="753571"/>
            </a:xfrm>
            <a:custGeom>
              <a:avLst/>
              <a:gdLst>
                <a:gd name="connsiteX0" fmla="*/ 0 w 2065234"/>
                <a:gd name="connsiteY0" fmla="*/ 0 h 753571"/>
                <a:gd name="connsiteX1" fmla="*/ 2065234 w 2065234"/>
                <a:gd name="connsiteY1" fmla="*/ 0 h 753571"/>
                <a:gd name="connsiteX2" fmla="*/ 2065234 w 2065234"/>
                <a:gd name="connsiteY2" fmla="*/ 753571 h 753571"/>
                <a:gd name="connsiteX3" fmla="*/ 0 w 2065234"/>
                <a:gd name="connsiteY3" fmla="*/ 753571 h 753571"/>
                <a:gd name="connsiteX4" fmla="*/ 0 w 2065234"/>
                <a:gd name="connsiteY4" fmla="*/ 0 h 75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5234" h="753571">
                  <a:moveTo>
                    <a:pt x="0" y="0"/>
                  </a:moveTo>
                  <a:lnTo>
                    <a:pt x="2065234" y="0"/>
                  </a:lnTo>
                  <a:lnTo>
                    <a:pt x="2065234" y="753571"/>
                  </a:lnTo>
                  <a:lnTo>
                    <a:pt x="0" y="753571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Debt            </a:t>
              </a:r>
              <a:r>
                <a:rPr lang="en-US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Funding</a:t>
              </a:r>
              <a:endParaRPr lang="en-US" sz="18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Freeform 23"/>
          <p:cNvSpPr/>
          <p:nvPr/>
        </p:nvSpPr>
        <p:spPr>
          <a:xfrm>
            <a:off x="2147318" y="5030674"/>
            <a:ext cx="2156025" cy="753571"/>
          </a:xfrm>
          <a:custGeom>
            <a:avLst/>
            <a:gdLst>
              <a:gd name="connsiteX0" fmla="*/ 0 w 2065234"/>
              <a:gd name="connsiteY0" fmla="*/ 0 h 753571"/>
              <a:gd name="connsiteX1" fmla="*/ 2065234 w 2065234"/>
              <a:gd name="connsiteY1" fmla="*/ 0 h 753571"/>
              <a:gd name="connsiteX2" fmla="*/ 2065234 w 2065234"/>
              <a:gd name="connsiteY2" fmla="*/ 753571 h 753571"/>
              <a:gd name="connsiteX3" fmla="*/ 0 w 2065234"/>
              <a:gd name="connsiteY3" fmla="*/ 753571 h 753571"/>
              <a:gd name="connsiteX4" fmla="*/ 0 w 2065234"/>
              <a:gd name="connsiteY4" fmla="*/ 0 h 75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5234" h="753571">
                <a:moveTo>
                  <a:pt x="0" y="0"/>
                </a:moveTo>
                <a:lnTo>
                  <a:pt x="2065234" y="0"/>
                </a:lnTo>
                <a:lnTo>
                  <a:pt x="2065234" y="753571"/>
                </a:lnTo>
                <a:lnTo>
                  <a:pt x="0" y="753571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003468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6" rIns="128016" bIns="12801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b="1" kern="12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Advisory    Services</a:t>
            </a:r>
            <a:endParaRPr lang="en-US" sz="1800" b="1" kern="1200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85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The Five Point Advantage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Group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327850"/>
              </p:ext>
            </p:extLst>
          </p:nvPr>
        </p:nvGraphicFramePr>
        <p:xfrm>
          <a:off x="1647825" y="1227560"/>
          <a:ext cx="6986516" cy="4909231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86516"/>
              </a:tblGrid>
              <a:tr h="4282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Seller Representation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6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“We’ve sold 80% of our listings vs. the industry average of 38%”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40908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Traditional Sale: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Synergistic Corporate Buyer or Individual Buyer; financing terms vary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Facilitation Sale: </a:t>
                      </a:r>
                      <a:r>
                        <a:rPr lang="en-US" sz="20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Buyer is identified by the seller and requires business transfer expertise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 Buyout: </a:t>
                      </a:r>
                      <a:r>
                        <a:rPr lang="en-US" sz="20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 to 10% down payment, 0%-10% owner financing, 80%-90% bank financing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Partner Buyout: </a:t>
                      </a:r>
                      <a:r>
                        <a:rPr lang="en-US" sz="20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 to 10% down payment, 90%-100% bank financing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514470" y="1227560"/>
            <a:ext cx="746654" cy="4865249"/>
            <a:chOff x="504824" y="1228443"/>
            <a:chExt cx="746654" cy="4863478"/>
          </a:xfrm>
          <a:solidFill>
            <a:schemeClr val="bg1">
              <a:lumMod val="85000"/>
            </a:schemeClr>
          </a:solidFill>
        </p:grpSpPr>
        <p:sp>
          <p:nvSpPr>
            <p:cNvPr id="8" name="Freeform 7"/>
            <p:cNvSpPr/>
            <p:nvPr/>
          </p:nvSpPr>
          <p:spPr>
            <a:xfrm>
              <a:off x="504824" y="1228443"/>
              <a:ext cx="746654" cy="1066649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3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Seller Representation</a:t>
              </a:r>
              <a:endParaRPr lang="en-US" sz="9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504824" y="2177652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Buyer Representation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504824" y="3126859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Valuation Reports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504824" y="4076066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Debt Funding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504824" y="5025273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Advisory Services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25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The Five Point Advantage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5" name="Group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635165"/>
              </p:ext>
            </p:extLst>
          </p:nvPr>
        </p:nvGraphicFramePr>
        <p:xfrm>
          <a:off x="1648326" y="1227560"/>
          <a:ext cx="6986016" cy="4887808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86016"/>
              </a:tblGrid>
              <a:tr h="4245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Buyer Representation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6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“Our Buyer Representation goes well beyond merely deal origination”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21008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Corporate Buyer: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 the revenue and value of an existing business through acquisition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 Buyer: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 the </a:t>
                      </a: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American Dream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by becoming a business owner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514470" y="1227560"/>
            <a:ext cx="746654" cy="4865249"/>
            <a:chOff x="504824" y="1228443"/>
            <a:chExt cx="746654" cy="4863478"/>
          </a:xfrm>
          <a:solidFill>
            <a:schemeClr val="bg1">
              <a:lumMod val="85000"/>
            </a:schemeClr>
          </a:solidFill>
        </p:grpSpPr>
        <p:sp>
          <p:nvSpPr>
            <p:cNvPr id="19" name="Freeform 18"/>
            <p:cNvSpPr/>
            <p:nvPr/>
          </p:nvSpPr>
          <p:spPr>
            <a:xfrm>
              <a:off x="504824" y="1228443"/>
              <a:ext cx="746654" cy="1066649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3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Seller Representation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504824" y="2177652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Buyer Representation</a:t>
              </a:r>
              <a:endParaRPr lang="en-US" sz="9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504824" y="3126859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Valuation Reports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504824" y="4076066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Debt Funding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>
              <a:off x="504824" y="5025273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Advisory Services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816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The Five Point Advantage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Group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269955"/>
              </p:ext>
            </p:extLst>
          </p:nvPr>
        </p:nvGraphicFramePr>
        <p:xfrm>
          <a:off x="1648326" y="1227560"/>
          <a:ext cx="6986016" cy="4866574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86016"/>
              </a:tblGrid>
              <a:tr h="426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Valuation Reports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68"/>
                    </a:solidFill>
                  </a:tcPr>
                </a:tc>
              </a:tr>
              <a:tr h="639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“Our clients obtain 97% of their appraised price because our business valuations are built on experience”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9977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Opinion of Value: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Basic report to gauge value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Business Valuation: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Detailed report for exit planning, funding needs, and legal proceedings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Accredited Business Valuation: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Specialty case valuation for certain non-standard purposes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14470" y="1227560"/>
            <a:ext cx="746654" cy="4865249"/>
            <a:chOff x="504824" y="1228443"/>
            <a:chExt cx="746654" cy="4863478"/>
          </a:xfrm>
          <a:solidFill>
            <a:schemeClr val="bg1">
              <a:lumMod val="85000"/>
            </a:schemeClr>
          </a:solidFill>
        </p:grpSpPr>
        <p:sp>
          <p:nvSpPr>
            <p:cNvPr id="13" name="Freeform 12"/>
            <p:cNvSpPr/>
            <p:nvPr/>
          </p:nvSpPr>
          <p:spPr>
            <a:xfrm>
              <a:off x="504824" y="1228443"/>
              <a:ext cx="746654" cy="1066649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3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Seller Representation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504824" y="2177652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Buyer Representation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504824" y="3126859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Valuation Reports</a:t>
              </a:r>
              <a:endParaRPr lang="en-US" sz="9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504824" y="4076066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Debt Funding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504824" y="5025273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Advisory Services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974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The Five Point Advantage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Group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699080"/>
              </p:ext>
            </p:extLst>
          </p:nvPr>
        </p:nvGraphicFramePr>
        <p:xfrm>
          <a:off x="1648326" y="1227560"/>
          <a:ext cx="6986016" cy="4874732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86016"/>
              </a:tblGrid>
              <a:tr h="4229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Debt Funding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6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“Growth depends on capital” 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07932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Buying a Business: </a:t>
                      </a:r>
                      <a:r>
                        <a:rPr lang="en-US" sz="20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 to 10%+ down payment, 10-year term, 6% interest rate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Starting a Business: </a:t>
                      </a:r>
                      <a:r>
                        <a:rPr lang="en-US" sz="20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 to 30% down payment, 10-year term, 6% interest rate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Working / Expansion Capital: </a:t>
                      </a:r>
                      <a:r>
                        <a:rPr lang="en-US" sz="20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Terms based on profitability, accounts receivable, and projected revenue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Owner-Occupied Real Estate: </a:t>
                      </a:r>
                      <a:r>
                        <a:rPr lang="en-US" sz="20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 to 10% down payment, 25-year amortization, 4%+ interest rate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14470" y="1227560"/>
            <a:ext cx="746654" cy="4865249"/>
            <a:chOff x="504824" y="1228443"/>
            <a:chExt cx="746654" cy="4863478"/>
          </a:xfrm>
          <a:solidFill>
            <a:schemeClr val="bg1">
              <a:lumMod val="85000"/>
            </a:schemeClr>
          </a:solidFill>
        </p:grpSpPr>
        <p:sp>
          <p:nvSpPr>
            <p:cNvPr id="13" name="Freeform 12"/>
            <p:cNvSpPr/>
            <p:nvPr/>
          </p:nvSpPr>
          <p:spPr>
            <a:xfrm>
              <a:off x="504824" y="1228443"/>
              <a:ext cx="746654" cy="1066649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3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Seller Representation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504824" y="2177652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Buyer Representation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504824" y="3126859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Valuation Reports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504824" y="4076066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Debt Funding</a:t>
              </a:r>
              <a:endParaRPr lang="en-US" sz="9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504824" y="5025273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Advisory Services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159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The Five Point Advantage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Group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798116"/>
              </p:ext>
            </p:extLst>
          </p:nvPr>
        </p:nvGraphicFramePr>
        <p:xfrm>
          <a:off x="1648326" y="1227560"/>
          <a:ext cx="6986016" cy="4865467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986016"/>
              </a:tblGrid>
              <a:tr h="4265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Advisory Services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68"/>
                    </a:solidFill>
                  </a:tcPr>
                </a:tc>
              </a:tr>
              <a:tr h="6360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“Is your business ready to be sold at the maximum value?”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02690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Business Health Assessment: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 a business </a:t>
                      </a:r>
                      <a:r>
                        <a:rPr lang="en-US" sz="20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ready to be sold at maximum value?;</a:t>
                      </a:r>
                      <a:r>
                        <a:rPr lang="en-US" sz="20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Implement </a:t>
                      </a:r>
                      <a:r>
                        <a:rPr lang="en-US" sz="20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TVG Advantage if</a:t>
                      </a:r>
                      <a:r>
                        <a:rPr lang="en-US" sz="20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necessary</a:t>
                      </a:r>
                      <a:endParaRPr lang="en-US" sz="2000" dirty="0" smtClean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 Growth and Cost-Reduction Services: </a:t>
                      </a:r>
                      <a:r>
                        <a:rPr lang="en-US" sz="20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Ultimately increasing bottom-line profit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 &amp; Operational Effectiveness: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Having all employees moving in the same direction</a:t>
                      </a:r>
                      <a:endParaRPr lang="en-US" sz="2000" dirty="0" smtClean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Project-Based &amp; Monthly Consulting: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Guidance along the way to implement impactful strategies</a:t>
                      </a:r>
                      <a:endParaRPr lang="en-US" sz="2000" dirty="0" smtClean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14470" y="1227560"/>
            <a:ext cx="746654" cy="4865249"/>
            <a:chOff x="504824" y="1228443"/>
            <a:chExt cx="746654" cy="4863478"/>
          </a:xfrm>
          <a:solidFill>
            <a:schemeClr val="bg1">
              <a:lumMod val="85000"/>
            </a:schemeClr>
          </a:solidFill>
        </p:grpSpPr>
        <p:sp>
          <p:nvSpPr>
            <p:cNvPr id="13" name="Freeform 12"/>
            <p:cNvSpPr/>
            <p:nvPr/>
          </p:nvSpPr>
          <p:spPr>
            <a:xfrm>
              <a:off x="504824" y="1228443"/>
              <a:ext cx="746654" cy="1066649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3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Seller Representation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504824" y="2177652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Buyer Representation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504824" y="3126859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Valuation Reports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504824" y="4076066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Debt Funding</a:t>
              </a:r>
              <a:endParaRPr lang="en-US" sz="9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504824" y="5025273"/>
              <a:ext cx="746654" cy="1066648"/>
            </a:xfrm>
            <a:custGeom>
              <a:avLst/>
              <a:gdLst>
                <a:gd name="connsiteX0" fmla="*/ 0 w 1066648"/>
                <a:gd name="connsiteY0" fmla="*/ 0 h 746654"/>
                <a:gd name="connsiteX1" fmla="*/ 693321 w 1066648"/>
                <a:gd name="connsiteY1" fmla="*/ 0 h 746654"/>
                <a:gd name="connsiteX2" fmla="*/ 1066648 w 1066648"/>
                <a:gd name="connsiteY2" fmla="*/ 373327 h 746654"/>
                <a:gd name="connsiteX3" fmla="*/ 693321 w 1066648"/>
                <a:gd name="connsiteY3" fmla="*/ 746654 h 746654"/>
                <a:gd name="connsiteX4" fmla="*/ 0 w 1066648"/>
                <a:gd name="connsiteY4" fmla="*/ 746654 h 746654"/>
                <a:gd name="connsiteX5" fmla="*/ 373327 w 1066648"/>
                <a:gd name="connsiteY5" fmla="*/ 373327 h 746654"/>
                <a:gd name="connsiteX6" fmla="*/ 0 w 1066648"/>
                <a:gd name="connsiteY6" fmla="*/ 0 h 74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648" h="746654">
                  <a:moveTo>
                    <a:pt x="1066647" y="0"/>
                  </a:moveTo>
                  <a:lnTo>
                    <a:pt x="1066647" y="485325"/>
                  </a:lnTo>
                  <a:lnTo>
                    <a:pt x="533324" y="746654"/>
                  </a:lnTo>
                  <a:lnTo>
                    <a:pt x="1" y="485325"/>
                  </a:lnTo>
                  <a:lnTo>
                    <a:pt x="1" y="0"/>
                  </a:lnTo>
                  <a:lnTo>
                    <a:pt x="533324" y="261329"/>
                  </a:lnTo>
                  <a:lnTo>
                    <a:pt x="1066647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" tIns="379042" rIns="5715" bIns="37904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9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Advisory Services</a:t>
              </a:r>
              <a:endParaRPr lang="en-US" sz="9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10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5" name="Chevron 14"/>
          <p:cNvSpPr/>
          <p:nvPr/>
        </p:nvSpPr>
        <p:spPr>
          <a:xfrm>
            <a:off x="3943350" y="1226209"/>
            <a:ext cx="4688156" cy="758952"/>
          </a:xfrm>
          <a:prstGeom prst="chevron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Traditional Sale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Facilitation Sale 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Employee Buyout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Partner Buyout</a:t>
            </a:r>
          </a:p>
        </p:txBody>
      </p:sp>
      <p:sp>
        <p:nvSpPr>
          <p:cNvPr id="16" name="Pentagon 15"/>
          <p:cNvSpPr/>
          <p:nvPr/>
        </p:nvSpPr>
        <p:spPr>
          <a:xfrm>
            <a:off x="514470" y="1226209"/>
            <a:ext cx="3426044" cy="758952"/>
          </a:xfrm>
          <a:prstGeom prst="homePlate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5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Seller’s Advantage</a:t>
            </a:r>
            <a:endParaRPr lang="en-US" sz="1351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hevron 16"/>
          <p:cNvSpPr/>
          <p:nvPr/>
        </p:nvSpPr>
        <p:spPr>
          <a:xfrm>
            <a:off x="3943350" y="2253121"/>
            <a:ext cx="4688156" cy="758952"/>
          </a:xfrm>
          <a:prstGeom prst="chevron">
            <a:avLst/>
          </a:prstGeom>
          <a:solidFill>
            <a:srgbClr val="003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Corporate Buyer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 Buyer</a:t>
            </a:r>
          </a:p>
        </p:txBody>
      </p:sp>
      <p:sp>
        <p:nvSpPr>
          <p:cNvPr id="18" name="Chevron 17"/>
          <p:cNvSpPr/>
          <p:nvPr/>
        </p:nvSpPr>
        <p:spPr>
          <a:xfrm>
            <a:off x="3942439" y="3280033"/>
            <a:ext cx="4691903" cy="758952"/>
          </a:xfrm>
          <a:prstGeom prst="chevron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Opinion of Value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Business Valuation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Accredited Business Valuation</a:t>
            </a:r>
          </a:p>
        </p:txBody>
      </p:sp>
      <p:sp>
        <p:nvSpPr>
          <p:cNvPr id="19" name="Chevron 18"/>
          <p:cNvSpPr/>
          <p:nvPr/>
        </p:nvSpPr>
        <p:spPr>
          <a:xfrm>
            <a:off x="3939603" y="4306945"/>
            <a:ext cx="4691903" cy="758952"/>
          </a:xfrm>
          <a:prstGeom prst="chevron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Health Assessment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Growing Revenue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Maximizing Employee Operational Effectiveness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Project- based and Monthly Consulting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3939603" y="5310462"/>
            <a:ext cx="4691903" cy="758952"/>
          </a:xfrm>
          <a:prstGeom prst="chevron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Buying a Business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Starting a Business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Growth / Expansion Capital</a:t>
            </a:r>
          </a:p>
          <a:p>
            <a:pPr marL="514350" lvl="1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Owner-occupied Real Estate</a:t>
            </a:r>
          </a:p>
        </p:txBody>
      </p:sp>
      <p:sp>
        <p:nvSpPr>
          <p:cNvPr id="21" name="Pentagon 20"/>
          <p:cNvSpPr/>
          <p:nvPr/>
        </p:nvSpPr>
        <p:spPr>
          <a:xfrm>
            <a:off x="514469" y="2253121"/>
            <a:ext cx="3433889" cy="758952"/>
          </a:xfrm>
          <a:prstGeom prst="homePlate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Buyer’s Advantage</a:t>
            </a:r>
            <a:endParaRPr lang="en-US" sz="1351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514469" y="3280033"/>
            <a:ext cx="3433889" cy="758952"/>
          </a:xfrm>
          <a:prstGeom prst="homePlate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Valuation Advantage</a:t>
            </a:r>
            <a:endParaRPr lang="en-US" sz="1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Pentagon 22"/>
          <p:cNvSpPr/>
          <p:nvPr/>
        </p:nvSpPr>
        <p:spPr>
          <a:xfrm>
            <a:off x="511633" y="5310462"/>
            <a:ext cx="3433889" cy="758952"/>
          </a:xfrm>
          <a:prstGeom prst="homePlate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Funding Advantage</a:t>
            </a:r>
            <a:endParaRPr lang="en-US" sz="1351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Pentagon 23"/>
          <p:cNvSpPr/>
          <p:nvPr/>
        </p:nvSpPr>
        <p:spPr>
          <a:xfrm>
            <a:off x="505714" y="4306945"/>
            <a:ext cx="3477399" cy="758952"/>
          </a:xfrm>
          <a:prstGeom prst="homePlate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Advisory Advantage</a:t>
            </a:r>
          </a:p>
        </p:txBody>
      </p:sp>
    </p:spTree>
    <p:extLst>
      <p:ext uri="{BB962C8B-B14F-4D97-AF65-F5344CB8AC3E}">
        <p14:creationId xmlns:p14="http://schemas.microsoft.com/office/powerpoint/2010/main" val="118004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Industry Authority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ln>
            <a:noFill/>
          </a:ln>
        </p:spPr>
        <p:txBody>
          <a:bodyPr/>
          <a:lstStyle/>
          <a:p>
            <a:pPr marL="0" indent="0" algn="ctr">
              <a:buNone/>
            </a:pPr>
            <a:r>
              <a:rPr lang="en-US" i="1" dirty="0" smtClean="0"/>
              <a:t>Authored Two Books on The Art of Business Transfer</a:t>
            </a:r>
          </a:p>
          <a:p>
            <a:pPr marL="0" indent="0" algn="ctr">
              <a:buNone/>
            </a:pPr>
            <a:endParaRPr lang="en-US" sz="500" i="1" dirty="0" smtClean="0"/>
          </a:p>
          <a:p>
            <a:pPr marL="0" indent="0" algn="ctr">
              <a:buNone/>
            </a:pPr>
            <a:r>
              <a:rPr lang="en-US" b="1" i="1" dirty="0" smtClean="0"/>
              <a:t>We are committed to thought leadership</a:t>
            </a:r>
            <a:endParaRPr lang="en-US" i="1" dirty="0"/>
          </a:p>
          <a:p>
            <a:pPr marL="0" indent="0" algn="ctr">
              <a:buNone/>
            </a:pPr>
            <a:endParaRPr lang="en-US" b="1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954" y="2640207"/>
            <a:ext cx="3099816" cy="2598220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003468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602" y1="41590" x2="37602" y2="41590"/>
                        <a14:foregroundMark x1="40872" y1="25323" x2="40872" y2="25323"/>
                        <a14:foregroundMark x1="53406" y1="16451" x2="53406" y2="16451"/>
                        <a14:foregroundMark x1="57766" y1="19409" x2="57766" y2="19409"/>
                        <a14:foregroundMark x1="68392" y1="21442" x2="68392" y2="21442"/>
                        <a14:foregroundMark x1="48910" y1="15896" x2="48910" y2="15896"/>
                        <a14:foregroundMark x1="44278" y1="17745" x2="44278" y2="17745"/>
                        <a14:foregroundMark x1="42371" y1="21442" x2="42371" y2="21442"/>
                        <a14:foregroundMark x1="37330" y1="28466" x2="37330" y2="28466"/>
                        <a14:foregroundMark x1="40872" y1="21072" x2="40872" y2="21072"/>
                        <a14:foregroundMark x1="43324" y1="16821" x2="43324" y2="16821"/>
                        <a14:foregroundMark x1="44959" y1="15896" x2="44959" y2="15896"/>
                        <a14:foregroundMark x1="47684" y1="13863" x2="47684" y2="138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62"/>
          <a:stretch/>
        </p:blipFill>
        <p:spPr>
          <a:xfrm>
            <a:off x="1009214" y="2639437"/>
            <a:ext cx="3099816" cy="2598990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003468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1182759" y="5379868"/>
            <a:ext cx="2752725" cy="285750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Owner’s Guide to Selling a </a:t>
            </a:r>
            <a:r>
              <a:rPr lang="en-US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Company</a:t>
            </a:r>
            <a:endParaRPr lang="en-US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05411" y="5379868"/>
            <a:ext cx="2752725" cy="285750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Owner’s Guide to </a:t>
            </a:r>
            <a:r>
              <a:rPr lang="en-US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Buying a Company</a:t>
            </a:r>
            <a:endParaRPr lang="en-US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03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/>
        </p:nvCxnSpPr>
        <p:spPr>
          <a:xfrm>
            <a:off x="5618669" y="2251645"/>
            <a:ext cx="9630" cy="1729472"/>
          </a:xfrm>
          <a:prstGeom prst="line">
            <a:avLst/>
          </a:prstGeom>
          <a:ln w="38100">
            <a:solidFill>
              <a:srgbClr val="003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671250" y="2251645"/>
            <a:ext cx="1" cy="2956024"/>
          </a:xfrm>
          <a:prstGeom prst="line">
            <a:avLst/>
          </a:prstGeom>
          <a:ln w="38100">
            <a:solidFill>
              <a:srgbClr val="003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7" idx="0"/>
          </p:cNvCxnSpPr>
          <p:nvPr/>
        </p:nvCxnSpPr>
        <p:spPr>
          <a:xfrm>
            <a:off x="3540735" y="2251645"/>
            <a:ext cx="9630" cy="1729472"/>
          </a:xfrm>
          <a:prstGeom prst="line">
            <a:avLst/>
          </a:prstGeom>
          <a:ln w="38100">
            <a:solidFill>
              <a:srgbClr val="003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0" idx="0"/>
          </p:cNvCxnSpPr>
          <p:nvPr/>
        </p:nvCxnSpPr>
        <p:spPr>
          <a:xfrm flipH="1">
            <a:off x="1465841" y="2251645"/>
            <a:ext cx="1" cy="2956024"/>
          </a:xfrm>
          <a:prstGeom prst="line">
            <a:avLst/>
          </a:prstGeom>
          <a:ln w="38100">
            <a:solidFill>
              <a:srgbClr val="003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TVG – The Selling Process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514470" y="2251645"/>
            <a:ext cx="8108153" cy="2962036"/>
            <a:chOff x="504824" y="2420183"/>
            <a:chExt cx="8117784" cy="296203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Rounded Rectangle 9"/>
            <p:cNvSpPr/>
            <p:nvPr/>
          </p:nvSpPr>
          <p:spPr>
            <a:xfrm>
              <a:off x="504824" y="2420183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Initial Meeting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04824" y="3033459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Review Financials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04824" y="3646735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Determine Value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504824" y="4260011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Engage Services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04824" y="4873287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Gather Information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582180" y="3033459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Develop Marketing Package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582180" y="3646735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Seller Approval </a:t>
              </a:r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of 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Marketing Package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2582182" y="2420183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Begin Marketing Business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649892" y="2420183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Interviews and Filter Buyers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649892" y="3034962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Buyer and Seller Meetings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4659536" y="3646735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Buyer Submits LOI / Offer to Purchase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6717605" y="2420183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Negotiations Between Buyer and Seller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717605" y="3034962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Solidify Price and 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Deal Structure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6717605" y="3649741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Apply / Obtain </a:t>
              </a:r>
              <a:r>
                <a:rPr lang="en-US" sz="1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Financing</a:t>
              </a:r>
              <a:endPara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6717605" y="4264520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Finalize </a:t>
              </a:r>
              <a:r>
                <a:rPr lang="en-US" sz="12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Purchase </a:t>
              </a:r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Agreement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6717605" y="4879299"/>
              <a:ext cx="1905003" cy="502920"/>
            </a:xfrm>
            <a:prstGeom prst="rect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Business Closing</a:t>
              </a:r>
            </a:p>
          </p:txBody>
        </p:sp>
      </p:grpSp>
      <p:graphicFrame>
        <p:nvGraphicFramePr>
          <p:cNvPr id="40" name="Diagram 39"/>
          <p:cNvGraphicFramePr/>
          <p:nvPr>
            <p:extLst>
              <p:ext uri="{D42A27DB-BD31-4B8C-83A1-F6EECF244321}">
                <p14:modId xmlns:p14="http://schemas.microsoft.com/office/powerpoint/2010/main" val="4031530602"/>
              </p:ext>
            </p:extLst>
          </p:nvPr>
        </p:nvGraphicFramePr>
        <p:xfrm>
          <a:off x="514470" y="1146627"/>
          <a:ext cx="8100822" cy="941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" name="Rectangle 40"/>
          <p:cNvSpPr/>
          <p:nvPr/>
        </p:nvSpPr>
        <p:spPr>
          <a:xfrm>
            <a:off x="3425546" y="4594393"/>
            <a:ext cx="2286000" cy="1005840"/>
          </a:xfrm>
          <a:prstGeom prst="rect">
            <a:avLst/>
          </a:prstGeom>
          <a:solidFill>
            <a:srgbClr val="85858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Average Duration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– 300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45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TVG Client Marketing Process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Internal database: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002060"/>
                </a:solidFill>
              </a:rPr>
              <a:t>3,000 + Individual Buyers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002060"/>
                </a:solidFill>
              </a:rPr>
              <a:t>7,000 + Private Equity Groups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/>
              <a:t>Internet </a:t>
            </a:r>
            <a:r>
              <a:rPr lang="en-US" sz="2400" dirty="0"/>
              <a:t>marketing on multiple </a:t>
            </a:r>
            <a:r>
              <a:rPr lang="en-US" sz="2400" b="1" dirty="0">
                <a:solidFill>
                  <a:srgbClr val="002060"/>
                </a:solidFill>
              </a:rPr>
              <a:t>business transfer websites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/>
              <a:t>Direct </a:t>
            </a:r>
            <a:r>
              <a:rPr lang="en-US" sz="2400" dirty="0"/>
              <a:t>marketing: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002060"/>
                </a:solidFill>
              </a:rPr>
              <a:t>Synergistic industry companies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002060"/>
                </a:solidFill>
              </a:rPr>
              <a:t>Competitors and/or vendors </a:t>
            </a:r>
            <a:r>
              <a:rPr lang="en-US" sz="2000" i="1" dirty="0"/>
              <a:t>(if applicable)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/>
              <a:t>Analyze </a:t>
            </a:r>
            <a:r>
              <a:rPr lang="en-US" sz="2400" dirty="0"/>
              <a:t>internal buyers – </a:t>
            </a:r>
            <a:r>
              <a:rPr lang="en-US" sz="2400" b="1" dirty="0">
                <a:solidFill>
                  <a:srgbClr val="002060"/>
                </a:solidFill>
              </a:rPr>
              <a:t>employees and/or partners</a:t>
            </a:r>
            <a:r>
              <a:rPr lang="en-US" sz="2400" dirty="0"/>
              <a:t> </a:t>
            </a:r>
            <a:r>
              <a:rPr lang="en-US" sz="2400" i="1" dirty="0"/>
              <a:t>(if applicable)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/>
              <a:t>Working </a:t>
            </a:r>
            <a:r>
              <a:rPr lang="en-US" sz="2400" dirty="0"/>
              <a:t>with </a:t>
            </a:r>
            <a:r>
              <a:rPr lang="en-US" sz="2400" b="1" dirty="0">
                <a:solidFill>
                  <a:srgbClr val="002060"/>
                </a:solidFill>
              </a:rPr>
              <a:t>professional service providers </a:t>
            </a:r>
            <a:r>
              <a:rPr lang="en-US" sz="2400" dirty="0"/>
              <a:t>who have contact with thousands of </a:t>
            </a:r>
            <a:r>
              <a:rPr lang="en-US" sz="2400" dirty="0" smtClean="0"/>
              <a:t>buyers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442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Selected Industries Represented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Rounded Rectangle 9"/>
          <p:cNvSpPr/>
          <p:nvPr/>
        </p:nvSpPr>
        <p:spPr>
          <a:xfrm>
            <a:off x="504824" y="1227560"/>
            <a:ext cx="8129518" cy="305965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Services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9"/>
          <p:cNvSpPr/>
          <p:nvPr/>
        </p:nvSpPr>
        <p:spPr>
          <a:xfrm>
            <a:off x="504824" y="2196140"/>
            <a:ext cx="8129518" cy="305965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Consumer Services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9"/>
          <p:cNvSpPr/>
          <p:nvPr/>
        </p:nvSpPr>
        <p:spPr>
          <a:xfrm>
            <a:off x="504824" y="3164720"/>
            <a:ext cx="8129518" cy="305965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9"/>
          <p:cNvSpPr/>
          <p:nvPr/>
        </p:nvSpPr>
        <p:spPr>
          <a:xfrm>
            <a:off x="504824" y="4133300"/>
            <a:ext cx="8129518" cy="305965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Wholesale / Distribution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4824" y="5101878"/>
            <a:ext cx="8129518" cy="305965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Construction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4824" y="1533524"/>
            <a:ext cx="8129518" cy="662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Commercial Landscape	CPA Firm		Medical Billing	Environmental Consulting</a:t>
            </a:r>
          </a:p>
          <a:p>
            <a:r>
              <a:rPr lang="en-US" sz="14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Janitorial Services	Website Hosting	IT Services		Civil Engineering Design</a:t>
            </a:r>
            <a:endParaRPr lang="en-US" sz="1400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4824" y="2502105"/>
            <a:ext cx="8129518" cy="662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 Center		Carpet Cleaning	Commercial Printer	HVAC Service</a:t>
            </a:r>
          </a:p>
          <a:p>
            <a:r>
              <a:rPr lang="en-US" sz="14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Pest Control		Therapy Practice	Glass Cleaning	Auto Services</a:t>
            </a:r>
            <a:endParaRPr lang="en-US" sz="1400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04824" y="3470685"/>
            <a:ext cx="8129518" cy="662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 Door	Custom Glass	Electronics		Aircraft Parts &amp; Supplies</a:t>
            </a:r>
          </a:p>
          <a:p>
            <a:r>
              <a:rPr lang="en-US" sz="14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Pallet		Plastics Products	Tubular Products	Commercial Sign</a:t>
            </a:r>
            <a:endParaRPr lang="en-US" sz="1400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04824" y="4439265"/>
            <a:ext cx="8129518" cy="662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Building Supply	HVACR Wholesaler	Janitorial Supply	Promotional Products</a:t>
            </a:r>
          </a:p>
          <a:p>
            <a:r>
              <a:rPr lang="en-US" sz="14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Scrap Metal		Specialty Oxygen	Water Filtration	Wholesale Electrical</a:t>
            </a:r>
            <a:endParaRPr lang="en-US" sz="1400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4824" y="5407843"/>
            <a:ext cx="8129518" cy="662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Concrete Foundation	Niche Construction	Pool Construction	Stone &amp; Masonry Supply</a:t>
            </a:r>
          </a:p>
          <a:p>
            <a:r>
              <a:rPr lang="en-US" sz="14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Lathe &amp; Plaster	Commercial Concrete	Fire Sprinkler</a:t>
            </a:r>
            <a:r>
              <a:rPr lang="en-US" sz="14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4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Contractor</a:t>
            </a:r>
            <a:endParaRPr lang="en-US" sz="1400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86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Selected Transaction Experience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2057" name="Picture 20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590" y="1216511"/>
            <a:ext cx="1810512" cy="2320715"/>
          </a:xfrm>
          <a:prstGeom prst="rect">
            <a:avLst/>
          </a:prstGeom>
        </p:spPr>
      </p:pic>
      <p:pic>
        <p:nvPicPr>
          <p:cNvPr id="2060" name="Picture 20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436" y="1216511"/>
            <a:ext cx="1810512" cy="2320715"/>
          </a:xfrm>
          <a:prstGeom prst="rect">
            <a:avLst/>
          </a:prstGeom>
        </p:spPr>
      </p:pic>
      <p:pic>
        <p:nvPicPr>
          <p:cNvPr id="2063" name="Picture 20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70" y="3772093"/>
            <a:ext cx="1810512" cy="2320715"/>
          </a:xfrm>
          <a:prstGeom prst="rect">
            <a:avLst/>
          </a:prstGeom>
        </p:spPr>
      </p:pic>
      <p:pic>
        <p:nvPicPr>
          <p:cNvPr id="2064" name="Picture 206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7590" y="3772093"/>
            <a:ext cx="1810512" cy="2320715"/>
          </a:xfrm>
          <a:prstGeom prst="rect">
            <a:avLst/>
          </a:prstGeom>
        </p:spPr>
      </p:pic>
      <p:pic>
        <p:nvPicPr>
          <p:cNvPr id="2065" name="Picture 20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436" y="3772093"/>
            <a:ext cx="1810512" cy="2320715"/>
          </a:xfrm>
          <a:prstGeom prst="rect">
            <a:avLst/>
          </a:prstGeom>
        </p:spPr>
      </p:pic>
      <p:pic>
        <p:nvPicPr>
          <p:cNvPr id="2066" name="Picture 206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3830" y="3772093"/>
            <a:ext cx="1810512" cy="23207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378" y="1214650"/>
            <a:ext cx="1811964" cy="23225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470" y="1216511"/>
            <a:ext cx="1810512" cy="232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0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TVG Team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13568" y="2486497"/>
            <a:ext cx="18580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 Vantarakis, </a:t>
            </a:r>
            <a:r>
              <a:rPr lang="en-US" sz="1000" b="1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Founder</a:t>
            </a:r>
            <a:endParaRPr lang="en-US" sz="1000" b="1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21902" y="2486497"/>
            <a:ext cx="1853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Anthony Cullins, </a:t>
            </a:r>
            <a:r>
              <a:rPr lang="en-US" sz="1000" b="1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Partner</a:t>
            </a:r>
            <a:endParaRPr lang="en-US" sz="1000" b="1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45033" y="2486497"/>
            <a:ext cx="2104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Dirk Armbrust, </a:t>
            </a:r>
            <a:r>
              <a:rPr lang="en-US" sz="1000" b="1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Managing</a:t>
            </a:r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</a:t>
            </a:r>
            <a:endParaRPr lang="en-US" sz="1000" b="1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38038" y="4198654"/>
            <a:ext cx="2070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Dwayne Evans, </a:t>
            </a:r>
            <a:r>
              <a:rPr lang="en-US" sz="1000" b="1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Managing Director</a:t>
            </a:r>
            <a:endParaRPr lang="en-US" sz="1000" b="1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37331" y="4198654"/>
            <a:ext cx="2010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Julie Fleming, </a:t>
            </a:r>
            <a:r>
              <a:rPr lang="en-US" sz="1000" b="1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Managing Director</a:t>
            </a:r>
            <a:endParaRPr lang="en-US" sz="1000" b="1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7198" y="5991768"/>
            <a:ext cx="2057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Simone Tan, </a:t>
            </a:r>
            <a:r>
              <a:rPr lang="en-US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 Manager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147" y="1156896"/>
            <a:ext cx="1688859" cy="12666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215" y="1156896"/>
            <a:ext cx="1694688" cy="12710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112" y="1156896"/>
            <a:ext cx="1694688" cy="12710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863" y="2856056"/>
            <a:ext cx="1694687" cy="1271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233" y="2856056"/>
            <a:ext cx="1694687" cy="12710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185" y="4639795"/>
            <a:ext cx="1694688" cy="127101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571284" y="5991768"/>
            <a:ext cx="2010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 Belanger, </a:t>
            </a:r>
            <a:r>
              <a:rPr lang="en-US" sz="1000" b="1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Valuations</a:t>
            </a:r>
            <a:endParaRPr lang="en-US" sz="1000" b="1" i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76529" y="4175442"/>
            <a:ext cx="2010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David Wang, </a:t>
            </a:r>
            <a:r>
              <a:rPr lang="en-US" sz="10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Corporate Counsel</a:t>
            </a:r>
          </a:p>
          <a:p>
            <a:pPr algn="ctr"/>
            <a:endParaRPr lang="en-US" sz="1000" b="1" i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554" y="4639795"/>
            <a:ext cx="1694688" cy="12710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430" y="2823469"/>
            <a:ext cx="1694688" cy="130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44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Meet Alex Vantarakis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20797" y="3216916"/>
            <a:ext cx="2549557" cy="50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 Vantarakis</a:t>
            </a:r>
            <a:endParaRPr lang="en-US" sz="1600" b="1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Founder, President</a:t>
            </a:r>
            <a:endParaRPr lang="en-US" sz="16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26"/>
          <p:cNvSpPr txBox="1">
            <a:spLocks/>
          </p:cNvSpPr>
          <p:nvPr/>
        </p:nvSpPr>
        <p:spPr>
          <a:xfrm>
            <a:off x="4581645" y="1685925"/>
            <a:ext cx="4052697" cy="23611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3468"/>
              </a:buClr>
            </a:pPr>
            <a:r>
              <a:rPr lang="en-US" sz="1400" dirty="0"/>
              <a:t>Leads The Vant Group with an accomplished record of success in mergers and acquisitions</a:t>
            </a:r>
          </a:p>
          <a:p>
            <a:pPr>
              <a:spcBef>
                <a:spcPts val="0"/>
              </a:spcBef>
              <a:buClr>
                <a:srgbClr val="003468"/>
              </a:buClr>
            </a:pPr>
            <a:r>
              <a:rPr lang="en-US" sz="1400" dirty="0"/>
              <a:t>More than </a:t>
            </a:r>
            <a:r>
              <a:rPr lang="en-US" sz="1400" b="1" dirty="0"/>
              <a:t>20 years of experience </a:t>
            </a:r>
            <a:r>
              <a:rPr lang="en-US" sz="1400" dirty="0"/>
              <a:t>in a wide variety of </a:t>
            </a:r>
            <a:r>
              <a:rPr lang="en-US" sz="1400" b="1" dirty="0"/>
              <a:t>sell-side</a:t>
            </a:r>
            <a:r>
              <a:rPr lang="en-US" sz="1400" dirty="0"/>
              <a:t> and </a:t>
            </a:r>
            <a:r>
              <a:rPr lang="en-US" sz="1400" b="1" dirty="0"/>
              <a:t>buy-side</a:t>
            </a:r>
            <a:r>
              <a:rPr lang="en-US" sz="1400" dirty="0"/>
              <a:t> business transactions</a:t>
            </a:r>
          </a:p>
          <a:p>
            <a:pPr>
              <a:spcBef>
                <a:spcPts val="0"/>
              </a:spcBef>
              <a:buClr>
                <a:srgbClr val="003468"/>
              </a:buClr>
            </a:pPr>
            <a:r>
              <a:rPr lang="en-US" sz="1400" dirty="0"/>
              <a:t>Experience across </a:t>
            </a:r>
            <a:r>
              <a:rPr lang="en-US" sz="1400" b="1" dirty="0"/>
              <a:t>multiple industries </a:t>
            </a:r>
            <a:r>
              <a:rPr lang="en-US" sz="1400" dirty="0"/>
              <a:t>in business transfer transactions</a:t>
            </a:r>
          </a:p>
          <a:p>
            <a:pPr>
              <a:spcBef>
                <a:spcPts val="0"/>
              </a:spcBef>
              <a:buClr>
                <a:srgbClr val="003468"/>
              </a:buClr>
            </a:pPr>
            <a:r>
              <a:rPr lang="en-US" sz="1400" dirty="0"/>
              <a:t>Additional expertise in areas of </a:t>
            </a:r>
            <a:r>
              <a:rPr lang="en-US" sz="1400" b="1" dirty="0"/>
              <a:t>business valuations </a:t>
            </a:r>
            <a:r>
              <a:rPr lang="en-US" sz="1400" dirty="0"/>
              <a:t>and </a:t>
            </a:r>
            <a:r>
              <a:rPr lang="en-US" sz="1400" b="1" dirty="0"/>
              <a:t>debt funding</a:t>
            </a:r>
            <a:r>
              <a:rPr lang="en-US" sz="1400" dirty="0"/>
              <a:t>, </a:t>
            </a:r>
            <a:r>
              <a:rPr lang="en-US" sz="1400" b="1" dirty="0"/>
              <a:t>finance</a:t>
            </a:r>
            <a:r>
              <a:rPr lang="en-US" sz="1400" dirty="0"/>
              <a:t>, </a:t>
            </a:r>
            <a:r>
              <a:rPr lang="en-US" sz="1400" b="1" dirty="0"/>
              <a:t>franchise development and strategic </a:t>
            </a:r>
            <a:r>
              <a:rPr lang="en-US" sz="1400" b="1" dirty="0" smtClean="0"/>
              <a:t>planning</a:t>
            </a:r>
            <a:endParaRPr lang="en-US" sz="14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4571998" y="1222641"/>
            <a:ext cx="4062344" cy="371713"/>
            <a:chOff x="4571998" y="1222641"/>
            <a:chExt cx="4062344" cy="371713"/>
          </a:xfrm>
        </p:grpSpPr>
        <p:sp>
          <p:nvSpPr>
            <p:cNvPr id="9" name="Rectangle 8"/>
            <p:cNvSpPr/>
            <p:nvPr/>
          </p:nvSpPr>
          <p:spPr>
            <a:xfrm>
              <a:off x="4571998" y="1222641"/>
              <a:ext cx="73152" cy="320962"/>
            </a:xfrm>
            <a:prstGeom prst="rect">
              <a:avLst/>
            </a:prstGeom>
            <a:solidFill>
              <a:srgbClr val="85858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607371" y="1225022"/>
              <a:ext cx="4026971" cy="1382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645150" y="1225022"/>
              <a:ext cx="398919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Expert M&amp;A Advisor</a:t>
              </a:r>
              <a:endParaRPr lang="en-US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 Placeholder 26"/>
          <p:cNvSpPr txBox="1">
            <a:spLocks/>
          </p:cNvSpPr>
          <p:nvPr/>
        </p:nvSpPr>
        <p:spPr>
          <a:xfrm>
            <a:off x="4581645" y="4370558"/>
            <a:ext cx="4052697" cy="17907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003468"/>
              </a:buClr>
            </a:pPr>
            <a:r>
              <a:rPr lang="en-US" sz="1400" dirty="0"/>
              <a:t>Author and speaker who educates companies in the essential principles of the </a:t>
            </a:r>
            <a:r>
              <a:rPr lang="en-US" sz="1400" b="1" dirty="0"/>
              <a:t>business-transfer process</a:t>
            </a:r>
          </a:p>
          <a:p>
            <a:pPr lvl="0">
              <a:spcBef>
                <a:spcPts val="0"/>
              </a:spcBef>
              <a:buClr>
                <a:srgbClr val="003468"/>
              </a:buClr>
            </a:pPr>
            <a:r>
              <a:rPr lang="en-US" sz="1400" dirty="0"/>
              <a:t>Co-authored two books which outline the process for small to mid-size </a:t>
            </a:r>
            <a:r>
              <a:rPr lang="en-US" sz="1400" dirty="0" smtClean="0"/>
              <a:t>companies: </a:t>
            </a:r>
            <a:r>
              <a:rPr lang="en-US" sz="1400" b="1" dirty="0" smtClean="0"/>
              <a:t>EXIT and ENTRANCE</a:t>
            </a:r>
            <a:endParaRPr lang="en-US" sz="1400" b="1" dirty="0"/>
          </a:p>
          <a:p>
            <a:pPr lvl="0">
              <a:spcBef>
                <a:spcPts val="0"/>
              </a:spcBef>
              <a:buClr>
                <a:srgbClr val="003468"/>
              </a:buClr>
            </a:pPr>
            <a:r>
              <a:rPr lang="en-US" sz="1400" b="1" dirty="0"/>
              <a:t>Lecturer</a:t>
            </a:r>
            <a:r>
              <a:rPr lang="en-US" sz="1400" dirty="0"/>
              <a:t> to a variety of business association groups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571998" y="3907274"/>
            <a:ext cx="4062344" cy="371713"/>
            <a:chOff x="4571998" y="4402574"/>
            <a:chExt cx="4062344" cy="371713"/>
          </a:xfrm>
        </p:grpSpPr>
        <p:sp>
          <p:nvSpPr>
            <p:cNvPr id="14" name="Rectangle 13"/>
            <p:cNvSpPr/>
            <p:nvPr/>
          </p:nvSpPr>
          <p:spPr>
            <a:xfrm>
              <a:off x="4571998" y="4402574"/>
              <a:ext cx="73152" cy="320962"/>
            </a:xfrm>
            <a:prstGeom prst="rect">
              <a:avLst/>
            </a:prstGeom>
            <a:solidFill>
              <a:srgbClr val="85858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4607371" y="4404955"/>
              <a:ext cx="4026971" cy="1382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645150" y="4404955"/>
              <a:ext cx="398919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Author &amp; Keynote Speaker</a:t>
              </a:r>
              <a:endParaRPr lang="en-US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09654" y="3904893"/>
            <a:ext cx="3307246" cy="371713"/>
            <a:chOff x="509654" y="4400193"/>
            <a:chExt cx="3307246" cy="371713"/>
          </a:xfrm>
        </p:grpSpPr>
        <p:sp>
          <p:nvSpPr>
            <p:cNvPr id="17" name="Rectangle 16"/>
            <p:cNvSpPr/>
            <p:nvPr/>
          </p:nvSpPr>
          <p:spPr>
            <a:xfrm>
              <a:off x="509654" y="4400193"/>
              <a:ext cx="73152" cy="320962"/>
            </a:xfrm>
            <a:prstGeom prst="rect">
              <a:avLst/>
            </a:prstGeom>
            <a:solidFill>
              <a:srgbClr val="85858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545027" y="4402574"/>
              <a:ext cx="3271873" cy="1123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82806" y="4402574"/>
              <a:ext cx="323409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Education</a:t>
              </a:r>
              <a:endParaRPr lang="en-US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Text Placeholder 26"/>
          <p:cNvSpPr txBox="1">
            <a:spLocks/>
          </p:cNvSpPr>
          <p:nvPr/>
        </p:nvSpPr>
        <p:spPr>
          <a:xfrm>
            <a:off x="509897" y="4370558"/>
            <a:ext cx="3307004" cy="17907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003468"/>
              </a:buClr>
            </a:pPr>
            <a:r>
              <a:rPr lang="en-US" sz="1400" b="1" dirty="0" smtClean="0"/>
              <a:t>BS from Boston College</a:t>
            </a:r>
          </a:p>
          <a:p>
            <a:pPr lvl="1">
              <a:spcBef>
                <a:spcPts val="0"/>
              </a:spcBef>
              <a:buClr>
                <a:srgbClr val="003468"/>
              </a:buClr>
            </a:pPr>
            <a:r>
              <a:rPr lang="en-US" sz="1200" dirty="0" smtClean="0"/>
              <a:t>Finance Major</a:t>
            </a:r>
          </a:p>
          <a:p>
            <a:pPr lvl="1">
              <a:spcBef>
                <a:spcPts val="0"/>
              </a:spcBef>
              <a:buClr>
                <a:srgbClr val="003468"/>
              </a:buClr>
            </a:pPr>
            <a:r>
              <a:rPr lang="en-US" sz="1200" dirty="0" smtClean="0"/>
              <a:t>Graduated with Honors</a:t>
            </a:r>
          </a:p>
          <a:p>
            <a:pPr lvl="0">
              <a:spcBef>
                <a:spcPts val="0"/>
              </a:spcBef>
              <a:buClr>
                <a:srgbClr val="003468"/>
              </a:buClr>
            </a:pPr>
            <a:r>
              <a:rPr lang="en-US" sz="1400" b="1" dirty="0" smtClean="0"/>
              <a:t>MBA from Babson Graduation School of Business</a:t>
            </a:r>
          </a:p>
          <a:p>
            <a:pPr lvl="1">
              <a:spcBef>
                <a:spcPts val="0"/>
              </a:spcBef>
              <a:buClr>
                <a:srgbClr val="003468"/>
              </a:buClr>
            </a:pPr>
            <a:r>
              <a:rPr lang="en-US" sz="1200" dirty="0" smtClean="0"/>
              <a:t>Concentration in Finance and Business Development</a:t>
            </a:r>
          </a:p>
          <a:p>
            <a:pPr lvl="1">
              <a:spcBef>
                <a:spcPts val="0"/>
              </a:spcBef>
              <a:buClr>
                <a:srgbClr val="003468"/>
              </a:buClr>
            </a:pPr>
            <a:r>
              <a:rPr lang="en-US" sz="1200" dirty="0" smtClean="0"/>
              <a:t>Graduated with Honors</a:t>
            </a:r>
            <a:endParaRPr lang="en-US" sz="12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440" y="1231936"/>
            <a:ext cx="2490914" cy="186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6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Meet Dirk Armbrust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20797" y="3216916"/>
            <a:ext cx="25495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Dirk Armbrust</a:t>
            </a:r>
            <a:endParaRPr lang="en-US" sz="1600" b="1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Managing Director</a:t>
            </a:r>
            <a:endParaRPr lang="en-US" sz="16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26"/>
          <p:cNvSpPr txBox="1">
            <a:spLocks/>
          </p:cNvSpPr>
          <p:nvPr/>
        </p:nvSpPr>
        <p:spPr>
          <a:xfrm>
            <a:off x="4581645" y="1685925"/>
            <a:ext cx="4052697" cy="23611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300" b="1" dirty="0">
                <a:solidFill>
                  <a:srgbClr val="002060"/>
                </a:solidFill>
              </a:rPr>
              <a:t>20 years of operating, M&amp;A transaction, turnaround, advisory, 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acquisition, carve-out, and business development experience.</a:t>
            </a:r>
          </a:p>
          <a:p>
            <a:pPr lvl="0"/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Prior to joining The Vant Group: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Director in one of Dallas’ leading </a:t>
            </a:r>
            <a:r>
              <a:rPr lang="en-US" sz="1300" b="1" dirty="0">
                <a:solidFill>
                  <a:srgbClr val="002060"/>
                </a:solidFill>
              </a:rPr>
              <a:t>Investment Banking 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 Operations Advisory firms.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00" b="1" dirty="0">
                <a:solidFill>
                  <a:srgbClr val="002060"/>
                </a:solidFill>
              </a:rPr>
              <a:t>Market Manager with 7-Eleven 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where he had P&amp;L responsibility for over 120 stores, and led all operating aspects of his franchised market.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Executive Leadership Team as a Regional VP with a privately-held </a:t>
            </a:r>
            <a:r>
              <a:rPr lang="en-US" sz="1300" b="1" dirty="0">
                <a:solidFill>
                  <a:srgbClr val="002060"/>
                </a:solidFill>
              </a:rPr>
              <a:t>$100MM+ 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industrial packaging company.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Led four distribution centers with International Paper; </a:t>
            </a:r>
            <a:r>
              <a:rPr lang="en-US" sz="1300" b="1" dirty="0">
                <a:solidFill>
                  <a:srgbClr val="002060"/>
                </a:solidFill>
              </a:rPr>
              <a:t>started, built, and sold 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contract manufacturing business; and led teams with Dell Computers’ supply chain and manufacturing groups.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4571998" y="1222641"/>
            <a:ext cx="4062344" cy="371713"/>
            <a:chOff x="4571998" y="1222641"/>
            <a:chExt cx="4062344" cy="371713"/>
          </a:xfrm>
        </p:grpSpPr>
        <p:sp>
          <p:nvSpPr>
            <p:cNvPr id="9" name="Rectangle 8"/>
            <p:cNvSpPr/>
            <p:nvPr/>
          </p:nvSpPr>
          <p:spPr>
            <a:xfrm>
              <a:off x="4571998" y="1222641"/>
              <a:ext cx="73152" cy="320962"/>
            </a:xfrm>
            <a:prstGeom prst="rect">
              <a:avLst/>
            </a:prstGeom>
            <a:solidFill>
              <a:srgbClr val="85858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607371" y="1225022"/>
              <a:ext cx="4026971" cy="1382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645150" y="1225022"/>
              <a:ext cx="398919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Expert M&amp;A Advisor</a:t>
              </a:r>
              <a:endParaRPr lang="en-US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 Placeholder 26"/>
          <p:cNvSpPr txBox="1">
            <a:spLocks/>
          </p:cNvSpPr>
          <p:nvPr/>
        </p:nvSpPr>
        <p:spPr>
          <a:xfrm>
            <a:off x="4581645" y="5218980"/>
            <a:ext cx="4052697" cy="9422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300" dirty="0">
                <a:solidFill>
                  <a:schemeClr val="bg2">
                    <a:lumMod val="25000"/>
                  </a:schemeClr>
                </a:solidFill>
              </a:rPr>
              <a:t>Dirk </a:t>
            </a:r>
            <a:r>
              <a:rPr lang="en-US" sz="1300" b="1" dirty="0">
                <a:solidFill>
                  <a:srgbClr val="002060"/>
                </a:solidFill>
              </a:rPr>
              <a:t>served</a:t>
            </a:r>
            <a:r>
              <a:rPr lang="en-US" sz="1300" dirty="0">
                <a:solidFill>
                  <a:schemeClr val="bg2">
                    <a:lumMod val="25000"/>
                  </a:schemeClr>
                </a:solidFill>
              </a:rPr>
              <a:t> in Texas, Europe, the Middle East, and North Africa.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09654" y="3904893"/>
            <a:ext cx="3307246" cy="371713"/>
            <a:chOff x="509654" y="4400193"/>
            <a:chExt cx="3307246" cy="371713"/>
          </a:xfrm>
        </p:grpSpPr>
        <p:sp>
          <p:nvSpPr>
            <p:cNvPr id="17" name="Rectangle 16"/>
            <p:cNvSpPr/>
            <p:nvPr/>
          </p:nvSpPr>
          <p:spPr>
            <a:xfrm>
              <a:off x="509654" y="4400193"/>
              <a:ext cx="73152" cy="320962"/>
            </a:xfrm>
            <a:prstGeom prst="rect">
              <a:avLst/>
            </a:prstGeom>
            <a:solidFill>
              <a:srgbClr val="85858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545027" y="4402574"/>
              <a:ext cx="3271873" cy="1123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82806" y="4402574"/>
              <a:ext cx="323409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Education</a:t>
              </a:r>
              <a:endParaRPr lang="en-US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Text Placeholder 26"/>
          <p:cNvSpPr txBox="1">
            <a:spLocks/>
          </p:cNvSpPr>
          <p:nvPr/>
        </p:nvSpPr>
        <p:spPr>
          <a:xfrm>
            <a:off x="509897" y="4370558"/>
            <a:ext cx="3307004" cy="17907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buClr>
                <a:srgbClr val="003468"/>
              </a:buClr>
            </a:pPr>
            <a:r>
              <a:rPr lang="en-US" sz="1400" b="1" dirty="0" smtClean="0">
                <a:solidFill>
                  <a:srgbClr val="002060"/>
                </a:solidFill>
              </a:rPr>
              <a:t>MBA </a:t>
            </a:r>
            <a:r>
              <a:rPr lang="en-US" sz="1400" b="1" dirty="0">
                <a:solidFill>
                  <a:srgbClr val="002060"/>
                </a:solidFill>
              </a:rPr>
              <a:t>from Wake Forest </a:t>
            </a:r>
            <a:r>
              <a:rPr lang="en-US" sz="1400" b="1" dirty="0" smtClean="0">
                <a:solidFill>
                  <a:srgbClr val="002060"/>
                </a:solidFill>
              </a:rPr>
              <a:t>University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 studied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International Business at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Oxford</a:t>
            </a:r>
          </a:p>
          <a:p>
            <a:pPr lvl="0">
              <a:spcBef>
                <a:spcPts val="0"/>
              </a:spcBef>
              <a:buClr>
                <a:srgbClr val="003468"/>
              </a:buClr>
            </a:pPr>
            <a:endParaRPr lang="en-US" sz="14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Clr>
                <a:srgbClr val="003468"/>
              </a:buClr>
            </a:pPr>
            <a:r>
              <a:rPr lang="en-US" sz="1400" b="1" dirty="0" smtClean="0">
                <a:solidFill>
                  <a:srgbClr val="002060"/>
                </a:solidFill>
              </a:rPr>
              <a:t>Bachelor of Science</a:t>
            </a:r>
            <a:r>
              <a:rPr lang="en-US" sz="1400" dirty="0" smtClean="0">
                <a:solidFill>
                  <a:srgbClr val="002060"/>
                </a:solidFill>
              </a:rPr>
              <a:t>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in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Management from the </a:t>
            </a:r>
            <a:r>
              <a:rPr lang="en-US" sz="1400" b="1" dirty="0">
                <a:solidFill>
                  <a:srgbClr val="002060"/>
                </a:solidFill>
              </a:rPr>
              <a:t>US </a:t>
            </a:r>
            <a:r>
              <a:rPr lang="en-US" sz="1400" b="1" dirty="0" smtClean="0">
                <a:solidFill>
                  <a:srgbClr val="002060"/>
                </a:solidFill>
              </a:rPr>
              <a:t>Air </a:t>
            </a:r>
            <a:r>
              <a:rPr lang="en-US" sz="1400" b="1" dirty="0">
                <a:solidFill>
                  <a:srgbClr val="002060"/>
                </a:solidFill>
              </a:rPr>
              <a:t>Force Academy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.  </a:t>
            </a:r>
            <a:endParaRPr lang="en-US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spcBef>
                <a:spcPts val="0"/>
              </a:spcBef>
              <a:buClr>
                <a:srgbClr val="003468"/>
              </a:buClr>
            </a:pPr>
            <a:endParaRPr lang="en-US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spcBef>
                <a:spcPts val="0"/>
              </a:spcBef>
              <a:buClr>
                <a:srgbClr val="003468"/>
              </a:buClr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Mr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. Armbrust is a Black Belt </a:t>
            </a:r>
            <a:r>
              <a:rPr lang="en-US" sz="1400" b="1" dirty="0">
                <a:solidFill>
                  <a:srgbClr val="002060"/>
                </a:solidFill>
              </a:rPr>
              <a:t>Certified Lean/Six Sigma practitioner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en-US" sz="12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86" y="1222641"/>
            <a:ext cx="2487168" cy="186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4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Meet Julie Fleming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20797" y="3216916"/>
            <a:ext cx="25495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Julie Fleming</a:t>
            </a:r>
            <a:endParaRPr lang="en-US" sz="1600" b="1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Managing Director</a:t>
            </a:r>
            <a:endParaRPr lang="en-US" sz="16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26"/>
          <p:cNvSpPr txBox="1">
            <a:spLocks/>
          </p:cNvSpPr>
          <p:nvPr/>
        </p:nvSpPr>
        <p:spPr>
          <a:xfrm>
            <a:off x="4581645" y="1685925"/>
            <a:ext cx="4052697" cy="23611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400" dirty="0" smtClean="0">
                <a:solidFill>
                  <a:srgbClr val="002060"/>
                </a:solidFill>
              </a:rPr>
              <a:t>16 </a:t>
            </a:r>
            <a:r>
              <a:rPr lang="en-US" sz="1400" dirty="0">
                <a:solidFill>
                  <a:srgbClr val="002060"/>
                </a:solidFill>
              </a:rPr>
              <a:t>years of small business and entrepreneurial experience. 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rgbClr val="002060"/>
                </a:solidFill>
              </a:rPr>
              <a:t>Prior to Joining The Vant Group</a:t>
            </a:r>
          </a:p>
          <a:p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Co-founded 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small business in 2000 and served as </a:t>
            </a:r>
            <a:r>
              <a:rPr lang="en-US" sz="1400" b="1" dirty="0">
                <a:solidFill>
                  <a:srgbClr val="002060"/>
                </a:solidFill>
              </a:rPr>
              <a:t>President of the company 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until 2012</a:t>
            </a:r>
            <a:r>
              <a:rPr lang="en-US" sz="1400" b="1" dirty="0">
                <a:solidFill>
                  <a:srgbClr val="002060"/>
                </a:solidFill>
              </a:rPr>
              <a:t>.</a:t>
            </a:r>
          </a:p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2012, Julie joined a business focused </a:t>
            </a:r>
            <a:r>
              <a:rPr lang="en-US" sz="1400" b="1" dirty="0">
                <a:solidFill>
                  <a:srgbClr val="002060"/>
                </a:solidFill>
              </a:rPr>
              <a:t>CPA firm 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 served as</a:t>
            </a:r>
            <a:r>
              <a:rPr lang="en-US" sz="1400" b="1" dirty="0">
                <a:solidFill>
                  <a:srgbClr val="002060"/>
                </a:solidFill>
              </a:rPr>
              <a:t> Director of Operations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2014, Julie co-founded a consulting firm that focused on business growth and health. Teaching and implementing a proven operating system called the </a:t>
            </a:r>
            <a:r>
              <a:rPr lang="en-US" sz="1400" b="1" dirty="0">
                <a:solidFill>
                  <a:srgbClr val="002060"/>
                </a:solidFill>
              </a:rPr>
              <a:t>Entrepreneurial Operating System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from the book </a:t>
            </a:r>
            <a:r>
              <a:rPr lang="en-US" sz="1400" b="1" dirty="0">
                <a:solidFill>
                  <a:srgbClr val="002060"/>
                </a:solidFill>
              </a:rPr>
              <a:t>Traction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Julie helped business owners grow and get what they want out of their business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lvl="0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As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a </a:t>
            </a:r>
            <a:r>
              <a:rPr lang="en-US" sz="1400" b="1" dirty="0">
                <a:solidFill>
                  <a:srgbClr val="002060"/>
                </a:solidFill>
              </a:rPr>
              <a:t>Gallup Certified Coach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, Julie has a knack for getting the best out of people and loves to help others identify and achieve their goals. </a:t>
            </a:r>
          </a:p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Julie serves on the Women’s committee for the Association of Corporate Growth. 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4571998" y="1222641"/>
            <a:ext cx="4062344" cy="371713"/>
            <a:chOff x="4571998" y="1222641"/>
            <a:chExt cx="4062344" cy="371713"/>
          </a:xfrm>
        </p:grpSpPr>
        <p:sp>
          <p:nvSpPr>
            <p:cNvPr id="9" name="Rectangle 8"/>
            <p:cNvSpPr/>
            <p:nvPr/>
          </p:nvSpPr>
          <p:spPr>
            <a:xfrm>
              <a:off x="4571998" y="1222641"/>
              <a:ext cx="73152" cy="320962"/>
            </a:xfrm>
            <a:prstGeom prst="rect">
              <a:avLst/>
            </a:prstGeom>
            <a:solidFill>
              <a:srgbClr val="85858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607371" y="1225022"/>
              <a:ext cx="4026971" cy="1382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645150" y="1225022"/>
              <a:ext cx="398919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Relevant Work Experience</a:t>
              </a:r>
              <a:endParaRPr lang="en-US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 Placeholder 26"/>
          <p:cNvSpPr txBox="1">
            <a:spLocks/>
          </p:cNvSpPr>
          <p:nvPr/>
        </p:nvSpPr>
        <p:spPr>
          <a:xfrm>
            <a:off x="4581645" y="5029198"/>
            <a:ext cx="4052697" cy="11838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09654" y="3904893"/>
            <a:ext cx="3307246" cy="371713"/>
            <a:chOff x="509654" y="4400193"/>
            <a:chExt cx="3307246" cy="371713"/>
          </a:xfrm>
        </p:grpSpPr>
        <p:sp>
          <p:nvSpPr>
            <p:cNvPr id="17" name="Rectangle 16"/>
            <p:cNvSpPr/>
            <p:nvPr/>
          </p:nvSpPr>
          <p:spPr>
            <a:xfrm>
              <a:off x="509654" y="4400193"/>
              <a:ext cx="73152" cy="320962"/>
            </a:xfrm>
            <a:prstGeom prst="rect">
              <a:avLst/>
            </a:prstGeom>
            <a:solidFill>
              <a:srgbClr val="85858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545027" y="4402574"/>
              <a:ext cx="3271873" cy="1123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82806" y="4402574"/>
              <a:ext cx="323409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Education</a:t>
              </a:r>
              <a:endParaRPr lang="en-US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Text Placeholder 26"/>
          <p:cNvSpPr txBox="1">
            <a:spLocks/>
          </p:cNvSpPr>
          <p:nvPr/>
        </p:nvSpPr>
        <p:spPr>
          <a:xfrm>
            <a:off x="509897" y="4318802"/>
            <a:ext cx="3307004" cy="17907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Julie is an “almost” native Texan graduating </a:t>
            </a:r>
            <a:r>
              <a:rPr lang="en-US" sz="1400" b="1" dirty="0">
                <a:solidFill>
                  <a:srgbClr val="002060"/>
                </a:solidFill>
              </a:rPr>
              <a:t>Magna cum laude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from the </a:t>
            </a:r>
            <a:r>
              <a:rPr lang="en-US" sz="1400" b="1" dirty="0">
                <a:solidFill>
                  <a:srgbClr val="002060"/>
                </a:solidFill>
              </a:rPr>
              <a:t>University of Texas at </a:t>
            </a:r>
            <a:r>
              <a:rPr lang="en-US" sz="1400" b="1" dirty="0" smtClean="0">
                <a:solidFill>
                  <a:srgbClr val="002060"/>
                </a:solidFill>
              </a:rPr>
              <a:t>Dallas</a:t>
            </a:r>
          </a:p>
          <a:p>
            <a:pPr lvl="0"/>
            <a:r>
              <a:rPr lang="en-US" sz="1400" b="1" dirty="0" smtClean="0">
                <a:solidFill>
                  <a:srgbClr val="002060"/>
                </a:solidFill>
              </a:rPr>
              <a:t>Bachelor of Science </a:t>
            </a:r>
            <a:r>
              <a:rPr lang="en-US" sz="1400" b="1" dirty="0">
                <a:solidFill>
                  <a:srgbClr val="002060"/>
                </a:solidFill>
              </a:rPr>
              <a:t>in Business Management with an emphasis in Accounting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. </a:t>
            </a:r>
            <a:endParaRPr lang="en-US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In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1994, Julie passed all four parts of the </a:t>
            </a:r>
            <a:r>
              <a:rPr lang="en-US" sz="1400" b="1" dirty="0">
                <a:solidFill>
                  <a:srgbClr val="002060"/>
                </a:solidFill>
              </a:rPr>
              <a:t>CPA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examination.</a:t>
            </a:r>
            <a:endParaRPr lang="en-US" sz="105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0" y="1245956"/>
            <a:ext cx="2487168" cy="186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2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14470" y="193107"/>
            <a:ext cx="6886994" cy="788537"/>
          </a:xfrm>
        </p:spPr>
        <p:txBody>
          <a:bodyPr>
            <a:normAutofit/>
          </a:bodyPr>
          <a:lstStyle/>
          <a:p>
            <a:r>
              <a:rPr lang="en-US" dirty="0" smtClean="0"/>
              <a:t>Art of the Business Transfer: TOPICS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you help your client in an M&amp;A transaction</a:t>
            </a:r>
          </a:p>
          <a:p>
            <a:r>
              <a:rPr lang="en-US" dirty="0"/>
              <a:t>Tax Implications of a Sale</a:t>
            </a:r>
          </a:p>
          <a:p>
            <a:r>
              <a:rPr lang="en-US" dirty="0"/>
              <a:t>Key Factors Influencing Value</a:t>
            </a:r>
          </a:p>
          <a:p>
            <a:r>
              <a:rPr lang="en-US" dirty="0"/>
              <a:t>Getting Your Business Ready for Sale</a:t>
            </a:r>
          </a:p>
          <a:p>
            <a:r>
              <a:rPr lang="en-US" dirty="0"/>
              <a:t>Sale Price Misconceptions (pyramid of CF and multiples) </a:t>
            </a:r>
          </a:p>
          <a:p>
            <a:r>
              <a:rPr lang="en-US" dirty="0"/>
              <a:t>Lack of Management in Place</a:t>
            </a:r>
          </a:p>
          <a:p>
            <a:r>
              <a:rPr lang="en-US" dirty="0"/>
              <a:t>Bad Advisory Team</a:t>
            </a:r>
          </a:p>
          <a:p>
            <a:r>
              <a:rPr lang="en-US" dirty="0"/>
              <a:t>Employee / Partner Buyout</a:t>
            </a:r>
          </a:p>
          <a:p>
            <a:r>
              <a:rPr lang="en-US" dirty="0"/>
              <a:t>Buy-Sell Agreement / Buyout Agreement</a:t>
            </a:r>
          </a:p>
          <a:p>
            <a:r>
              <a:rPr lang="en-US" dirty="0" smtClean="0"/>
              <a:t>Post-transaction </a:t>
            </a:r>
            <a:r>
              <a:rPr lang="en-US" dirty="0"/>
              <a:t>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83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14470" y="193107"/>
            <a:ext cx="6714466" cy="78853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Art of the Business Transfer: TOPICS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Working Capital Impact on Valuations</a:t>
            </a:r>
          </a:p>
          <a:p>
            <a:r>
              <a:rPr lang="en-US" dirty="0"/>
              <a:t>Founder’s Trap</a:t>
            </a:r>
          </a:p>
          <a:p>
            <a:r>
              <a:rPr lang="en-US" dirty="0" smtClean="0"/>
              <a:t>Questions </a:t>
            </a:r>
            <a:r>
              <a:rPr lang="en-US" dirty="0"/>
              <a:t>to Ask a Seller</a:t>
            </a:r>
          </a:p>
          <a:p>
            <a:r>
              <a:rPr lang="en-US" dirty="0"/>
              <a:t>Common Deal Killers in Transaction</a:t>
            </a:r>
          </a:p>
          <a:p>
            <a:r>
              <a:rPr lang="en-US" dirty="0"/>
              <a:t>Owner Financing</a:t>
            </a:r>
          </a:p>
          <a:p>
            <a:r>
              <a:rPr lang="en-US" dirty="0"/>
              <a:t>Why Businesses Fail after a Sale?</a:t>
            </a:r>
          </a:p>
          <a:p>
            <a:r>
              <a:rPr lang="en-US" dirty="0"/>
              <a:t>Common Red Flags on a Business for Sale</a:t>
            </a:r>
          </a:p>
          <a:p>
            <a:r>
              <a:rPr lang="en-US" dirty="0" smtClean="0"/>
              <a:t>Benefits </a:t>
            </a:r>
            <a:r>
              <a:rPr lang="en-US" dirty="0"/>
              <a:t>of Using an Intermediary </a:t>
            </a:r>
          </a:p>
          <a:p>
            <a:r>
              <a:rPr lang="en-US" dirty="0" smtClean="0"/>
              <a:t>Business </a:t>
            </a:r>
            <a:r>
              <a:rPr lang="en-US" dirty="0"/>
              <a:t>Sale Process</a:t>
            </a:r>
          </a:p>
          <a:p>
            <a:r>
              <a:rPr lang="en-US" dirty="0"/>
              <a:t>Small Businesses vs Middle Market </a:t>
            </a:r>
            <a:r>
              <a:rPr lang="en-US" dirty="0" smtClean="0"/>
              <a:t>Businesses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67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14469" y="193107"/>
            <a:ext cx="7310181" cy="78853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Art of the Business Transfer: ROLE PLAY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dirty="0"/>
              <a:t>What’s the selling process?</a:t>
            </a:r>
          </a:p>
          <a:p>
            <a:pPr lvl="0"/>
            <a:r>
              <a:rPr lang="en-US" dirty="0"/>
              <a:t>I think I may already have a buyer. Now what?</a:t>
            </a:r>
          </a:p>
          <a:p>
            <a:pPr lvl="0"/>
            <a:r>
              <a:rPr lang="en-US" dirty="0"/>
              <a:t>Who do you see buying my business? An individual or a larger company?</a:t>
            </a:r>
          </a:p>
          <a:p>
            <a:pPr lvl="0"/>
            <a:r>
              <a:rPr lang="en-US" dirty="0"/>
              <a:t>How do I maintain confidentiality during the process? I don’t want my employees to find out.</a:t>
            </a:r>
          </a:p>
          <a:p>
            <a:pPr lvl="0"/>
            <a:r>
              <a:rPr lang="en-US" dirty="0"/>
              <a:t>Do I have to have an exclusivity with you?</a:t>
            </a:r>
          </a:p>
          <a:p>
            <a:pPr lvl="0"/>
            <a:r>
              <a:rPr lang="en-US" dirty="0"/>
              <a:t>Seller Financing? What’s the deal with that? Do I have to do that?</a:t>
            </a:r>
          </a:p>
          <a:p>
            <a:pPr lvl="0"/>
            <a:r>
              <a:rPr lang="en-US" dirty="0"/>
              <a:t>Can I sell my business by myself?</a:t>
            </a:r>
          </a:p>
        </p:txBody>
      </p:sp>
    </p:spTree>
    <p:extLst>
      <p:ext uri="{BB962C8B-B14F-4D97-AF65-F5344CB8AC3E}">
        <p14:creationId xmlns:p14="http://schemas.microsoft.com/office/powerpoint/2010/main" val="212972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Major Steps in the Sale Process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1190625" y="1227562"/>
            <a:ext cx="7443716" cy="4672744"/>
            <a:chOff x="942974" y="1227562"/>
            <a:chExt cx="7691367" cy="4672744"/>
          </a:xfrm>
        </p:grpSpPr>
        <p:sp>
          <p:nvSpPr>
            <p:cNvPr id="29" name="Freeform 28"/>
            <p:cNvSpPr/>
            <p:nvPr/>
          </p:nvSpPr>
          <p:spPr>
            <a:xfrm>
              <a:off x="942974" y="1227562"/>
              <a:ext cx="7691367" cy="354891"/>
            </a:xfrm>
            <a:custGeom>
              <a:avLst/>
              <a:gdLst>
                <a:gd name="connsiteX0" fmla="*/ 53674 w 322038"/>
                <a:gd name="connsiteY0" fmla="*/ 0 h 7782707"/>
                <a:gd name="connsiteX1" fmla="*/ 268364 w 322038"/>
                <a:gd name="connsiteY1" fmla="*/ 0 h 7782707"/>
                <a:gd name="connsiteX2" fmla="*/ 322038 w 322038"/>
                <a:gd name="connsiteY2" fmla="*/ 53674 h 7782707"/>
                <a:gd name="connsiteX3" fmla="*/ 322038 w 322038"/>
                <a:gd name="connsiteY3" fmla="*/ 7782707 h 7782707"/>
                <a:gd name="connsiteX4" fmla="*/ 322038 w 322038"/>
                <a:gd name="connsiteY4" fmla="*/ 7782707 h 7782707"/>
                <a:gd name="connsiteX5" fmla="*/ 0 w 322038"/>
                <a:gd name="connsiteY5" fmla="*/ 7782707 h 7782707"/>
                <a:gd name="connsiteX6" fmla="*/ 0 w 322038"/>
                <a:gd name="connsiteY6" fmla="*/ 7782707 h 7782707"/>
                <a:gd name="connsiteX7" fmla="*/ 0 w 322038"/>
                <a:gd name="connsiteY7" fmla="*/ 53674 h 7782707"/>
                <a:gd name="connsiteX8" fmla="*/ 53674 w 322038"/>
                <a:gd name="connsiteY8" fmla="*/ 0 h 778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038" h="7782707">
                  <a:moveTo>
                    <a:pt x="322038" y="1297150"/>
                  </a:moveTo>
                  <a:lnTo>
                    <a:pt x="322038" y="6485557"/>
                  </a:lnTo>
                  <a:cubicBezTo>
                    <a:pt x="322038" y="7201938"/>
                    <a:pt x="321044" y="7782695"/>
                    <a:pt x="319817" y="7782695"/>
                  </a:cubicBezTo>
                  <a:lnTo>
                    <a:pt x="0" y="7782695"/>
                  </a:lnTo>
                  <a:lnTo>
                    <a:pt x="0" y="778269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19817" y="12"/>
                  </a:lnTo>
                  <a:cubicBezTo>
                    <a:pt x="321044" y="12"/>
                    <a:pt x="322038" y="580769"/>
                    <a:pt x="322038" y="1297150"/>
                  </a:cubicBezTo>
                  <a:close/>
                </a:path>
              </a:pathLst>
            </a:custGeom>
            <a:noFill/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28421" rIns="28421" bIns="28422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4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Business owner decides to sell business</a:t>
              </a:r>
              <a:endParaRPr lang="en-US" sz="24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942974" y="1707323"/>
              <a:ext cx="7691367" cy="354891"/>
            </a:xfrm>
            <a:custGeom>
              <a:avLst/>
              <a:gdLst>
                <a:gd name="connsiteX0" fmla="*/ 53674 w 322038"/>
                <a:gd name="connsiteY0" fmla="*/ 0 h 7782707"/>
                <a:gd name="connsiteX1" fmla="*/ 268364 w 322038"/>
                <a:gd name="connsiteY1" fmla="*/ 0 h 7782707"/>
                <a:gd name="connsiteX2" fmla="*/ 322038 w 322038"/>
                <a:gd name="connsiteY2" fmla="*/ 53674 h 7782707"/>
                <a:gd name="connsiteX3" fmla="*/ 322038 w 322038"/>
                <a:gd name="connsiteY3" fmla="*/ 7782707 h 7782707"/>
                <a:gd name="connsiteX4" fmla="*/ 322038 w 322038"/>
                <a:gd name="connsiteY4" fmla="*/ 7782707 h 7782707"/>
                <a:gd name="connsiteX5" fmla="*/ 0 w 322038"/>
                <a:gd name="connsiteY5" fmla="*/ 7782707 h 7782707"/>
                <a:gd name="connsiteX6" fmla="*/ 0 w 322038"/>
                <a:gd name="connsiteY6" fmla="*/ 7782707 h 7782707"/>
                <a:gd name="connsiteX7" fmla="*/ 0 w 322038"/>
                <a:gd name="connsiteY7" fmla="*/ 53674 h 7782707"/>
                <a:gd name="connsiteX8" fmla="*/ 53674 w 322038"/>
                <a:gd name="connsiteY8" fmla="*/ 0 h 778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038" h="7782707">
                  <a:moveTo>
                    <a:pt x="322038" y="1297150"/>
                  </a:moveTo>
                  <a:lnTo>
                    <a:pt x="322038" y="6485557"/>
                  </a:lnTo>
                  <a:cubicBezTo>
                    <a:pt x="322038" y="7201938"/>
                    <a:pt x="321044" y="7782695"/>
                    <a:pt x="319817" y="7782695"/>
                  </a:cubicBezTo>
                  <a:lnTo>
                    <a:pt x="0" y="7782695"/>
                  </a:lnTo>
                  <a:lnTo>
                    <a:pt x="0" y="778269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19817" y="12"/>
                  </a:lnTo>
                  <a:cubicBezTo>
                    <a:pt x="321044" y="12"/>
                    <a:pt x="322038" y="580769"/>
                    <a:pt x="322038" y="1297150"/>
                  </a:cubicBezTo>
                  <a:close/>
                </a:path>
              </a:pathLst>
            </a:custGeom>
            <a:noFill/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28421" rIns="28421" bIns="28422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4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Determine the value of your business</a:t>
              </a:r>
              <a:endParaRPr lang="en-US" sz="24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>
              <a:off x="942974" y="2187086"/>
              <a:ext cx="7691367" cy="354891"/>
            </a:xfrm>
            <a:custGeom>
              <a:avLst/>
              <a:gdLst>
                <a:gd name="connsiteX0" fmla="*/ 53674 w 322038"/>
                <a:gd name="connsiteY0" fmla="*/ 0 h 7782707"/>
                <a:gd name="connsiteX1" fmla="*/ 268364 w 322038"/>
                <a:gd name="connsiteY1" fmla="*/ 0 h 7782707"/>
                <a:gd name="connsiteX2" fmla="*/ 322038 w 322038"/>
                <a:gd name="connsiteY2" fmla="*/ 53674 h 7782707"/>
                <a:gd name="connsiteX3" fmla="*/ 322038 w 322038"/>
                <a:gd name="connsiteY3" fmla="*/ 7782707 h 7782707"/>
                <a:gd name="connsiteX4" fmla="*/ 322038 w 322038"/>
                <a:gd name="connsiteY4" fmla="*/ 7782707 h 7782707"/>
                <a:gd name="connsiteX5" fmla="*/ 0 w 322038"/>
                <a:gd name="connsiteY5" fmla="*/ 7782707 h 7782707"/>
                <a:gd name="connsiteX6" fmla="*/ 0 w 322038"/>
                <a:gd name="connsiteY6" fmla="*/ 7782707 h 7782707"/>
                <a:gd name="connsiteX7" fmla="*/ 0 w 322038"/>
                <a:gd name="connsiteY7" fmla="*/ 53674 h 7782707"/>
                <a:gd name="connsiteX8" fmla="*/ 53674 w 322038"/>
                <a:gd name="connsiteY8" fmla="*/ 0 h 778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038" h="7782707">
                  <a:moveTo>
                    <a:pt x="322038" y="1297150"/>
                  </a:moveTo>
                  <a:lnTo>
                    <a:pt x="322038" y="6485557"/>
                  </a:lnTo>
                  <a:cubicBezTo>
                    <a:pt x="322038" y="7201938"/>
                    <a:pt x="321044" y="7782695"/>
                    <a:pt x="319817" y="7782695"/>
                  </a:cubicBezTo>
                  <a:lnTo>
                    <a:pt x="0" y="7782695"/>
                  </a:lnTo>
                  <a:lnTo>
                    <a:pt x="0" y="778269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19817" y="12"/>
                  </a:lnTo>
                  <a:cubicBezTo>
                    <a:pt x="321044" y="12"/>
                    <a:pt x="322038" y="580769"/>
                    <a:pt x="322038" y="1297150"/>
                  </a:cubicBezTo>
                  <a:close/>
                </a:path>
              </a:pathLst>
            </a:custGeom>
            <a:noFill/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28421" rIns="28421" bIns="28422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4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Gather information into a marketing package</a:t>
              </a:r>
              <a:endParaRPr lang="en-US" sz="24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942974" y="2666847"/>
              <a:ext cx="7691367" cy="354891"/>
            </a:xfrm>
            <a:custGeom>
              <a:avLst/>
              <a:gdLst>
                <a:gd name="connsiteX0" fmla="*/ 53674 w 322038"/>
                <a:gd name="connsiteY0" fmla="*/ 0 h 7782707"/>
                <a:gd name="connsiteX1" fmla="*/ 268364 w 322038"/>
                <a:gd name="connsiteY1" fmla="*/ 0 h 7782707"/>
                <a:gd name="connsiteX2" fmla="*/ 322038 w 322038"/>
                <a:gd name="connsiteY2" fmla="*/ 53674 h 7782707"/>
                <a:gd name="connsiteX3" fmla="*/ 322038 w 322038"/>
                <a:gd name="connsiteY3" fmla="*/ 7782707 h 7782707"/>
                <a:gd name="connsiteX4" fmla="*/ 322038 w 322038"/>
                <a:gd name="connsiteY4" fmla="*/ 7782707 h 7782707"/>
                <a:gd name="connsiteX5" fmla="*/ 0 w 322038"/>
                <a:gd name="connsiteY5" fmla="*/ 7782707 h 7782707"/>
                <a:gd name="connsiteX6" fmla="*/ 0 w 322038"/>
                <a:gd name="connsiteY6" fmla="*/ 7782707 h 7782707"/>
                <a:gd name="connsiteX7" fmla="*/ 0 w 322038"/>
                <a:gd name="connsiteY7" fmla="*/ 53674 h 7782707"/>
                <a:gd name="connsiteX8" fmla="*/ 53674 w 322038"/>
                <a:gd name="connsiteY8" fmla="*/ 0 h 778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038" h="7782707">
                  <a:moveTo>
                    <a:pt x="322038" y="1297150"/>
                  </a:moveTo>
                  <a:lnTo>
                    <a:pt x="322038" y="6485557"/>
                  </a:lnTo>
                  <a:cubicBezTo>
                    <a:pt x="322038" y="7201938"/>
                    <a:pt x="321044" y="7782695"/>
                    <a:pt x="319817" y="7782695"/>
                  </a:cubicBezTo>
                  <a:lnTo>
                    <a:pt x="0" y="7782695"/>
                  </a:lnTo>
                  <a:lnTo>
                    <a:pt x="0" y="778269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19817" y="12"/>
                  </a:lnTo>
                  <a:cubicBezTo>
                    <a:pt x="321044" y="12"/>
                    <a:pt x="322038" y="580769"/>
                    <a:pt x="322038" y="1297150"/>
                  </a:cubicBezTo>
                  <a:close/>
                </a:path>
              </a:pathLst>
            </a:custGeom>
            <a:noFill/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28421" rIns="28421" bIns="28422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4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Marketing the business</a:t>
              </a:r>
              <a:endParaRPr lang="en-US" sz="24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942974" y="3146609"/>
              <a:ext cx="7691367" cy="354891"/>
            </a:xfrm>
            <a:custGeom>
              <a:avLst/>
              <a:gdLst>
                <a:gd name="connsiteX0" fmla="*/ 53674 w 322038"/>
                <a:gd name="connsiteY0" fmla="*/ 0 h 7782707"/>
                <a:gd name="connsiteX1" fmla="*/ 268364 w 322038"/>
                <a:gd name="connsiteY1" fmla="*/ 0 h 7782707"/>
                <a:gd name="connsiteX2" fmla="*/ 322038 w 322038"/>
                <a:gd name="connsiteY2" fmla="*/ 53674 h 7782707"/>
                <a:gd name="connsiteX3" fmla="*/ 322038 w 322038"/>
                <a:gd name="connsiteY3" fmla="*/ 7782707 h 7782707"/>
                <a:gd name="connsiteX4" fmla="*/ 322038 w 322038"/>
                <a:gd name="connsiteY4" fmla="*/ 7782707 h 7782707"/>
                <a:gd name="connsiteX5" fmla="*/ 0 w 322038"/>
                <a:gd name="connsiteY5" fmla="*/ 7782707 h 7782707"/>
                <a:gd name="connsiteX6" fmla="*/ 0 w 322038"/>
                <a:gd name="connsiteY6" fmla="*/ 7782707 h 7782707"/>
                <a:gd name="connsiteX7" fmla="*/ 0 w 322038"/>
                <a:gd name="connsiteY7" fmla="*/ 53674 h 7782707"/>
                <a:gd name="connsiteX8" fmla="*/ 53674 w 322038"/>
                <a:gd name="connsiteY8" fmla="*/ 0 h 778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038" h="7782707">
                  <a:moveTo>
                    <a:pt x="322038" y="1297150"/>
                  </a:moveTo>
                  <a:lnTo>
                    <a:pt x="322038" y="6485557"/>
                  </a:lnTo>
                  <a:cubicBezTo>
                    <a:pt x="322038" y="7201938"/>
                    <a:pt x="321044" y="7782695"/>
                    <a:pt x="319817" y="7782695"/>
                  </a:cubicBezTo>
                  <a:lnTo>
                    <a:pt x="0" y="7782695"/>
                  </a:lnTo>
                  <a:lnTo>
                    <a:pt x="0" y="778269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19817" y="12"/>
                  </a:lnTo>
                  <a:cubicBezTo>
                    <a:pt x="321044" y="12"/>
                    <a:pt x="322038" y="580769"/>
                    <a:pt x="322038" y="1297150"/>
                  </a:cubicBezTo>
                  <a:close/>
                </a:path>
              </a:pathLst>
            </a:custGeom>
            <a:noFill/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28421" rIns="28421" bIns="28422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4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Identify potential buyers</a:t>
              </a:r>
              <a:endParaRPr lang="en-US" sz="24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>
              <a:off x="942974" y="3626370"/>
              <a:ext cx="7691367" cy="354891"/>
            </a:xfrm>
            <a:custGeom>
              <a:avLst/>
              <a:gdLst>
                <a:gd name="connsiteX0" fmla="*/ 53674 w 322038"/>
                <a:gd name="connsiteY0" fmla="*/ 0 h 7782707"/>
                <a:gd name="connsiteX1" fmla="*/ 268364 w 322038"/>
                <a:gd name="connsiteY1" fmla="*/ 0 h 7782707"/>
                <a:gd name="connsiteX2" fmla="*/ 322038 w 322038"/>
                <a:gd name="connsiteY2" fmla="*/ 53674 h 7782707"/>
                <a:gd name="connsiteX3" fmla="*/ 322038 w 322038"/>
                <a:gd name="connsiteY3" fmla="*/ 7782707 h 7782707"/>
                <a:gd name="connsiteX4" fmla="*/ 322038 w 322038"/>
                <a:gd name="connsiteY4" fmla="*/ 7782707 h 7782707"/>
                <a:gd name="connsiteX5" fmla="*/ 0 w 322038"/>
                <a:gd name="connsiteY5" fmla="*/ 7782707 h 7782707"/>
                <a:gd name="connsiteX6" fmla="*/ 0 w 322038"/>
                <a:gd name="connsiteY6" fmla="*/ 7782707 h 7782707"/>
                <a:gd name="connsiteX7" fmla="*/ 0 w 322038"/>
                <a:gd name="connsiteY7" fmla="*/ 53674 h 7782707"/>
                <a:gd name="connsiteX8" fmla="*/ 53674 w 322038"/>
                <a:gd name="connsiteY8" fmla="*/ 0 h 778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038" h="7782707">
                  <a:moveTo>
                    <a:pt x="322038" y="1297150"/>
                  </a:moveTo>
                  <a:lnTo>
                    <a:pt x="322038" y="6485557"/>
                  </a:lnTo>
                  <a:cubicBezTo>
                    <a:pt x="322038" y="7201938"/>
                    <a:pt x="321044" y="7782695"/>
                    <a:pt x="319817" y="7782695"/>
                  </a:cubicBezTo>
                  <a:lnTo>
                    <a:pt x="0" y="7782695"/>
                  </a:lnTo>
                  <a:lnTo>
                    <a:pt x="0" y="778269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19817" y="12"/>
                  </a:lnTo>
                  <a:cubicBezTo>
                    <a:pt x="321044" y="12"/>
                    <a:pt x="322038" y="580769"/>
                    <a:pt x="322038" y="1297150"/>
                  </a:cubicBezTo>
                  <a:close/>
                </a:path>
              </a:pathLst>
            </a:custGeom>
            <a:noFill/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28421" rIns="28421" bIns="28422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4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Arrange meetings with buyer and seller</a:t>
              </a:r>
              <a:endParaRPr lang="en-US" sz="24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942974" y="4106132"/>
              <a:ext cx="7691367" cy="354891"/>
            </a:xfrm>
            <a:custGeom>
              <a:avLst/>
              <a:gdLst>
                <a:gd name="connsiteX0" fmla="*/ 53674 w 322038"/>
                <a:gd name="connsiteY0" fmla="*/ 0 h 7782707"/>
                <a:gd name="connsiteX1" fmla="*/ 268364 w 322038"/>
                <a:gd name="connsiteY1" fmla="*/ 0 h 7782707"/>
                <a:gd name="connsiteX2" fmla="*/ 322038 w 322038"/>
                <a:gd name="connsiteY2" fmla="*/ 53674 h 7782707"/>
                <a:gd name="connsiteX3" fmla="*/ 322038 w 322038"/>
                <a:gd name="connsiteY3" fmla="*/ 7782707 h 7782707"/>
                <a:gd name="connsiteX4" fmla="*/ 322038 w 322038"/>
                <a:gd name="connsiteY4" fmla="*/ 7782707 h 7782707"/>
                <a:gd name="connsiteX5" fmla="*/ 0 w 322038"/>
                <a:gd name="connsiteY5" fmla="*/ 7782707 h 7782707"/>
                <a:gd name="connsiteX6" fmla="*/ 0 w 322038"/>
                <a:gd name="connsiteY6" fmla="*/ 7782707 h 7782707"/>
                <a:gd name="connsiteX7" fmla="*/ 0 w 322038"/>
                <a:gd name="connsiteY7" fmla="*/ 53674 h 7782707"/>
                <a:gd name="connsiteX8" fmla="*/ 53674 w 322038"/>
                <a:gd name="connsiteY8" fmla="*/ 0 h 778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038" h="7782707">
                  <a:moveTo>
                    <a:pt x="322038" y="1297150"/>
                  </a:moveTo>
                  <a:lnTo>
                    <a:pt x="322038" y="6485557"/>
                  </a:lnTo>
                  <a:cubicBezTo>
                    <a:pt x="322038" y="7201938"/>
                    <a:pt x="321044" y="7782695"/>
                    <a:pt x="319817" y="7782695"/>
                  </a:cubicBezTo>
                  <a:lnTo>
                    <a:pt x="0" y="7782695"/>
                  </a:lnTo>
                  <a:lnTo>
                    <a:pt x="0" y="778269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19817" y="12"/>
                  </a:lnTo>
                  <a:cubicBezTo>
                    <a:pt x="321044" y="12"/>
                    <a:pt x="322038" y="580769"/>
                    <a:pt x="322038" y="1297150"/>
                  </a:cubicBezTo>
                  <a:close/>
                </a:path>
              </a:pathLst>
            </a:custGeom>
            <a:noFill/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28421" rIns="28421" bIns="28422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4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Offer to Purchase / Letter of Intent – Moving Forward</a:t>
              </a:r>
              <a:endParaRPr lang="en-US" sz="24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>
              <a:off x="942974" y="4585894"/>
              <a:ext cx="7691367" cy="354891"/>
            </a:xfrm>
            <a:custGeom>
              <a:avLst/>
              <a:gdLst>
                <a:gd name="connsiteX0" fmla="*/ 53674 w 322038"/>
                <a:gd name="connsiteY0" fmla="*/ 0 h 7782707"/>
                <a:gd name="connsiteX1" fmla="*/ 268364 w 322038"/>
                <a:gd name="connsiteY1" fmla="*/ 0 h 7782707"/>
                <a:gd name="connsiteX2" fmla="*/ 322038 w 322038"/>
                <a:gd name="connsiteY2" fmla="*/ 53674 h 7782707"/>
                <a:gd name="connsiteX3" fmla="*/ 322038 w 322038"/>
                <a:gd name="connsiteY3" fmla="*/ 7782707 h 7782707"/>
                <a:gd name="connsiteX4" fmla="*/ 322038 w 322038"/>
                <a:gd name="connsiteY4" fmla="*/ 7782707 h 7782707"/>
                <a:gd name="connsiteX5" fmla="*/ 0 w 322038"/>
                <a:gd name="connsiteY5" fmla="*/ 7782707 h 7782707"/>
                <a:gd name="connsiteX6" fmla="*/ 0 w 322038"/>
                <a:gd name="connsiteY6" fmla="*/ 7782707 h 7782707"/>
                <a:gd name="connsiteX7" fmla="*/ 0 w 322038"/>
                <a:gd name="connsiteY7" fmla="*/ 53674 h 7782707"/>
                <a:gd name="connsiteX8" fmla="*/ 53674 w 322038"/>
                <a:gd name="connsiteY8" fmla="*/ 0 h 778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038" h="7782707">
                  <a:moveTo>
                    <a:pt x="322038" y="1297150"/>
                  </a:moveTo>
                  <a:lnTo>
                    <a:pt x="322038" y="6485557"/>
                  </a:lnTo>
                  <a:cubicBezTo>
                    <a:pt x="322038" y="7201938"/>
                    <a:pt x="321044" y="7782695"/>
                    <a:pt x="319817" y="7782695"/>
                  </a:cubicBezTo>
                  <a:lnTo>
                    <a:pt x="0" y="7782695"/>
                  </a:lnTo>
                  <a:lnTo>
                    <a:pt x="0" y="778269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19817" y="12"/>
                  </a:lnTo>
                  <a:cubicBezTo>
                    <a:pt x="321044" y="12"/>
                    <a:pt x="322038" y="580769"/>
                    <a:pt x="322038" y="1297150"/>
                  </a:cubicBezTo>
                  <a:close/>
                </a:path>
              </a:pathLst>
            </a:custGeom>
            <a:noFill/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28421" rIns="28421" bIns="28422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4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Negotiating and deal structure</a:t>
              </a:r>
              <a:endParaRPr lang="en-US" sz="24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942974" y="5065655"/>
              <a:ext cx="7691367" cy="354891"/>
            </a:xfrm>
            <a:custGeom>
              <a:avLst/>
              <a:gdLst>
                <a:gd name="connsiteX0" fmla="*/ 53674 w 322038"/>
                <a:gd name="connsiteY0" fmla="*/ 0 h 7782707"/>
                <a:gd name="connsiteX1" fmla="*/ 268364 w 322038"/>
                <a:gd name="connsiteY1" fmla="*/ 0 h 7782707"/>
                <a:gd name="connsiteX2" fmla="*/ 322038 w 322038"/>
                <a:gd name="connsiteY2" fmla="*/ 53674 h 7782707"/>
                <a:gd name="connsiteX3" fmla="*/ 322038 w 322038"/>
                <a:gd name="connsiteY3" fmla="*/ 7782707 h 7782707"/>
                <a:gd name="connsiteX4" fmla="*/ 322038 w 322038"/>
                <a:gd name="connsiteY4" fmla="*/ 7782707 h 7782707"/>
                <a:gd name="connsiteX5" fmla="*/ 0 w 322038"/>
                <a:gd name="connsiteY5" fmla="*/ 7782707 h 7782707"/>
                <a:gd name="connsiteX6" fmla="*/ 0 w 322038"/>
                <a:gd name="connsiteY6" fmla="*/ 7782707 h 7782707"/>
                <a:gd name="connsiteX7" fmla="*/ 0 w 322038"/>
                <a:gd name="connsiteY7" fmla="*/ 53674 h 7782707"/>
                <a:gd name="connsiteX8" fmla="*/ 53674 w 322038"/>
                <a:gd name="connsiteY8" fmla="*/ 0 h 778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038" h="7782707">
                  <a:moveTo>
                    <a:pt x="322038" y="1297150"/>
                  </a:moveTo>
                  <a:lnTo>
                    <a:pt x="322038" y="6485557"/>
                  </a:lnTo>
                  <a:cubicBezTo>
                    <a:pt x="322038" y="7201938"/>
                    <a:pt x="321044" y="7782695"/>
                    <a:pt x="319817" y="7782695"/>
                  </a:cubicBezTo>
                  <a:lnTo>
                    <a:pt x="0" y="7782695"/>
                  </a:lnTo>
                  <a:lnTo>
                    <a:pt x="0" y="778269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19817" y="12"/>
                  </a:lnTo>
                  <a:cubicBezTo>
                    <a:pt x="321044" y="12"/>
                    <a:pt x="322038" y="580769"/>
                    <a:pt x="322038" y="1297150"/>
                  </a:cubicBezTo>
                  <a:close/>
                </a:path>
              </a:pathLst>
            </a:custGeom>
            <a:noFill/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28421" rIns="28421" bIns="28422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4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Due diligence</a:t>
              </a:r>
              <a:endParaRPr lang="en-US" sz="2400" b="1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942974" y="5545415"/>
              <a:ext cx="7691367" cy="354891"/>
            </a:xfrm>
            <a:custGeom>
              <a:avLst/>
              <a:gdLst>
                <a:gd name="connsiteX0" fmla="*/ 53674 w 322038"/>
                <a:gd name="connsiteY0" fmla="*/ 0 h 7782707"/>
                <a:gd name="connsiteX1" fmla="*/ 268364 w 322038"/>
                <a:gd name="connsiteY1" fmla="*/ 0 h 7782707"/>
                <a:gd name="connsiteX2" fmla="*/ 322038 w 322038"/>
                <a:gd name="connsiteY2" fmla="*/ 53674 h 7782707"/>
                <a:gd name="connsiteX3" fmla="*/ 322038 w 322038"/>
                <a:gd name="connsiteY3" fmla="*/ 7782707 h 7782707"/>
                <a:gd name="connsiteX4" fmla="*/ 322038 w 322038"/>
                <a:gd name="connsiteY4" fmla="*/ 7782707 h 7782707"/>
                <a:gd name="connsiteX5" fmla="*/ 0 w 322038"/>
                <a:gd name="connsiteY5" fmla="*/ 7782707 h 7782707"/>
                <a:gd name="connsiteX6" fmla="*/ 0 w 322038"/>
                <a:gd name="connsiteY6" fmla="*/ 7782707 h 7782707"/>
                <a:gd name="connsiteX7" fmla="*/ 0 w 322038"/>
                <a:gd name="connsiteY7" fmla="*/ 53674 h 7782707"/>
                <a:gd name="connsiteX8" fmla="*/ 53674 w 322038"/>
                <a:gd name="connsiteY8" fmla="*/ 0 h 778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038" h="7782707">
                  <a:moveTo>
                    <a:pt x="322038" y="1297150"/>
                  </a:moveTo>
                  <a:lnTo>
                    <a:pt x="322038" y="6485557"/>
                  </a:lnTo>
                  <a:cubicBezTo>
                    <a:pt x="322038" y="7201938"/>
                    <a:pt x="321044" y="7782695"/>
                    <a:pt x="319817" y="7782695"/>
                  </a:cubicBezTo>
                  <a:lnTo>
                    <a:pt x="0" y="7782695"/>
                  </a:lnTo>
                  <a:lnTo>
                    <a:pt x="0" y="778269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319817" y="12"/>
                  </a:lnTo>
                  <a:cubicBezTo>
                    <a:pt x="321044" y="12"/>
                    <a:pt x="322038" y="580769"/>
                    <a:pt x="322038" y="1297150"/>
                  </a:cubicBezTo>
                  <a:close/>
                </a:path>
              </a:pathLst>
            </a:custGeom>
            <a:noFill/>
            <a:ln>
              <a:solidFill>
                <a:srgbClr val="003468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28422" rIns="28421" bIns="28421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400" kern="12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Closing</a:t>
              </a:r>
              <a:endParaRPr lang="en-US" sz="2400" kern="1200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14470" y="1227564"/>
            <a:ext cx="599955" cy="4672742"/>
            <a:chOff x="514463" y="1227564"/>
            <a:chExt cx="348883" cy="46727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8" name="Pentagon 27"/>
            <p:cNvSpPr/>
            <p:nvPr/>
          </p:nvSpPr>
          <p:spPr>
            <a:xfrm>
              <a:off x="514470" y="1227564"/>
              <a:ext cx="346809" cy="354889"/>
            </a:xfrm>
            <a:prstGeom prst="homePlate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" tIns="179756" rIns="6350" bIns="17975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2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Pentagon 47"/>
            <p:cNvSpPr/>
            <p:nvPr/>
          </p:nvSpPr>
          <p:spPr>
            <a:xfrm>
              <a:off x="514470" y="1707323"/>
              <a:ext cx="346809" cy="354889"/>
            </a:xfrm>
            <a:prstGeom prst="homePlate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" tIns="179756" rIns="6350" bIns="17975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2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Pentagon 48"/>
            <p:cNvSpPr/>
            <p:nvPr/>
          </p:nvSpPr>
          <p:spPr>
            <a:xfrm>
              <a:off x="514470" y="2187088"/>
              <a:ext cx="346809" cy="354889"/>
            </a:xfrm>
            <a:prstGeom prst="homePlate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" tIns="179756" rIns="6350" bIns="17975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2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Pentagon 49"/>
            <p:cNvSpPr/>
            <p:nvPr/>
          </p:nvSpPr>
          <p:spPr>
            <a:xfrm>
              <a:off x="514469" y="2666847"/>
              <a:ext cx="346809" cy="354889"/>
            </a:xfrm>
            <a:prstGeom prst="homePlate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" tIns="179756" rIns="6350" bIns="17975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2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Pentagon 50"/>
            <p:cNvSpPr/>
            <p:nvPr/>
          </p:nvSpPr>
          <p:spPr>
            <a:xfrm>
              <a:off x="514468" y="3146611"/>
              <a:ext cx="346809" cy="354889"/>
            </a:xfrm>
            <a:prstGeom prst="homePlate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" tIns="179756" rIns="6350" bIns="17975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Pentagon 51"/>
            <p:cNvSpPr/>
            <p:nvPr/>
          </p:nvSpPr>
          <p:spPr>
            <a:xfrm>
              <a:off x="514466" y="3626370"/>
              <a:ext cx="346809" cy="354889"/>
            </a:xfrm>
            <a:prstGeom prst="homePlate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" tIns="179756" rIns="6350" bIns="17975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2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Pentagon 52"/>
            <p:cNvSpPr/>
            <p:nvPr/>
          </p:nvSpPr>
          <p:spPr>
            <a:xfrm>
              <a:off x="516537" y="4106129"/>
              <a:ext cx="346809" cy="354889"/>
            </a:xfrm>
            <a:prstGeom prst="homePlate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" tIns="179756" rIns="6350" bIns="17975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2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Pentagon 53"/>
            <p:cNvSpPr/>
            <p:nvPr/>
          </p:nvSpPr>
          <p:spPr>
            <a:xfrm>
              <a:off x="514465" y="4585888"/>
              <a:ext cx="346809" cy="354889"/>
            </a:xfrm>
            <a:prstGeom prst="homePlate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" tIns="179756" rIns="6350" bIns="17975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US" sz="2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Pentagon 54"/>
            <p:cNvSpPr/>
            <p:nvPr/>
          </p:nvSpPr>
          <p:spPr>
            <a:xfrm>
              <a:off x="514464" y="5065647"/>
              <a:ext cx="346809" cy="354889"/>
            </a:xfrm>
            <a:prstGeom prst="homePlate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" tIns="179756" rIns="6350" bIns="17975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2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Pentagon 55"/>
            <p:cNvSpPr/>
            <p:nvPr/>
          </p:nvSpPr>
          <p:spPr>
            <a:xfrm>
              <a:off x="514463" y="5545417"/>
              <a:ext cx="346809" cy="354889"/>
            </a:xfrm>
            <a:prstGeom prst="homePlate">
              <a:avLst/>
            </a:pr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" tIns="179756" rIns="6350" bIns="17975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en-US" sz="2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325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Determining When to Sell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Burnout / </a:t>
            </a:r>
            <a:r>
              <a:rPr lang="en-US" dirty="0" smtClean="0"/>
              <a:t>boredom</a:t>
            </a:r>
            <a:endParaRPr lang="en-US" dirty="0"/>
          </a:p>
          <a:p>
            <a:pPr>
              <a:spcBef>
                <a:spcPts val="600"/>
              </a:spcBef>
            </a:pPr>
            <a:endParaRPr lang="en-US" sz="10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Retirement </a:t>
            </a:r>
            <a:r>
              <a:rPr lang="en-US" dirty="0"/>
              <a:t>(age)</a:t>
            </a:r>
          </a:p>
          <a:p>
            <a:pPr>
              <a:spcBef>
                <a:spcPts val="600"/>
              </a:spcBef>
            </a:pPr>
            <a:endParaRPr lang="en-US" sz="10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Health</a:t>
            </a:r>
            <a:endParaRPr lang="en-US" dirty="0"/>
          </a:p>
          <a:p>
            <a:pPr>
              <a:spcBef>
                <a:spcPts val="600"/>
              </a:spcBef>
            </a:pPr>
            <a:endParaRPr lang="en-US" sz="10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Economic </a:t>
            </a:r>
            <a:r>
              <a:rPr lang="en-US" dirty="0"/>
              <a:t>factors</a:t>
            </a:r>
          </a:p>
          <a:p>
            <a:pPr>
              <a:spcBef>
                <a:spcPts val="600"/>
              </a:spcBef>
            </a:pPr>
            <a:endParaRPr lang="en-US" sz="10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Lack </a:t>
            </a:r>
            <a:r>
              <a:rPr lang="en-US" dirty="0"/>
              <a:t>of operating capital / </a:t>
            </a:r>
            <a:r>
              <a:rPr lang="en-US" dirty="0" smtClean="0"/>
              <a:t>need </a:t>
            </a:r>
            <a:r>
              <a:rPr lang="en-US" dirty="0"/>
              <a:t>for growth capital</a:t>
            </a:r>
          </a:p>
          <a:p>
            <a:pPr>
              <a:spcBef>
                <a:spcPts val="600"/>
              </a:spcBef>
            </a:pPr>
            <a:endParaRPr lang="en-US" sz="10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Industry </a:t>
            </a:r>
            <a:r>
              <a:rPr lang="en-US" dirty="0"/>
              <a:t>overview</a:t>
            </a:r>
          </a:p>
          <a:p>
            <a:pPr>
              <a:spcBef>
                <a:spcPts val="600"/>
              </a:spcBef>
            </a:pPr>
            <a:endParaRPr lang="en-US" sz="10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Employee </a:t>
            </a:r>
            <a:r>
              <a:rPr lang="en-US" dirty="0"/>
              <a:t>stability</a:t>
            </a:r>
          </a:p>
          <a:p>
            <a:pPr>
              <a:spcBef>
                <a:spcPts val="600"/>
              </a:spcBef>
            </a:pPr>
            <a:endParaRPr lang="en-US" sz="10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Sales </a:t>
            </a:r>
            <a:r>
              <a:rPr lang="en-US" dirty="0"/>
              <a:t>/ </a:t>
            </a:r>
            <a:r>
              <a:rPr lang="en-US" dirty="0" smtClean="0"/>
              <a:t>cash </a:t>
            </a:r>
            <a:r>
              <a:rPr lang="en-US" dirty="0"/>
              <a:t>f</a:t>
            </a:r>
            <a:r>
              <a:rPr lang="en-US" dirty="0" smtClean="0"/>
              <a:t>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46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Gathering Pertinent Documents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Interim </a:t>
            </a:r>
            <a:r>
              <a:rPr lang="en-US" dirty="0" smtClean="0"/>
              <a:t>profit </a:t>
            </a:r>
            <a:r>
              <a:rPr lang="en-US" dirty="0"/>
              <a:t>&amp; </a:t>
            </a:r>
            <a:r>
              <a:rPr lang="en-US" dirty="0" smtClean="0"/>
              <a:t>loss </a:t>
            </a:r>
            <a:r>
              <a:rPr lang="en-US" dirty="0"/>
              <a:t>statement &amp; </a:t>
            </a:r>
            <a:r>
              <a:rPr lang="en-US" dirty="0" smtClean="0"/>
              <a:t>balance </a:t>
            </a:r>
            <a:r>
              <a:rPr lang="en-US" dirty="0"/>
              <a:t>s</a:t>
            </a:r>
            <a:r>
              <a:rPr lang="en-US" dirty="0" smtClean="0"/>
              <a:t>heet</a:t>
            </a:r>
            <a:endParaRPr lang="en-US" dirty="0"/>
          </a:p>
          <a:p>
            <a:pPr>
              <a:spcBef>
                <a:spcPts val="600"/>
              </a:spcBef>
            </a:pPr>
            <a:endParaRPr lang="en-US" sz="4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Three </a:t>
            </a:r>
            <a:r>
              <a:rPr lang="en-US" dirty="0"/>
              <a:t>years of tax returns &amp; income statements </a:t>
            </a:r>
          </a:p>
          <a:p>
            <a:pPr>
              <a:spcBef>
                <a:spcPts val="600"/>
              </a:spcBef>
            </a:pPr>
            <a:endParaRPr lang="en-US" sz="4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Current </a:t>
            </a:r>
            <a:r>
              <a:rPr lang="en-US" dirty="0"/>
              <a:t>asset list</a:t>
            </a:r>
          </a:p>
          <a:p>
            <a:pPr>
              <a:spcBef>
                <a:spcPts val="600"/>
              </a:spcBef>
            </a:pPr>
            <a:endParaRPr lang="en-US" sz="4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Assets </a:t>
            </a:r>
            <a:r>
              <a:rPr lang="en-US" dirty="0"/>
              <a:t>and </a:t>
            </a:r>
            <a:r>
              <a:rPr lang="en-US" dirty="0" smtClean="0"/>
              <a:t>liabilities </a:t>
            </a:r>
            <a:r>
              <a:rPr lang="en-US" dirty="0"/>
              <a:t>included in the transaction</a:t>
            </a:r>
          </a:p>
          <a:p>
            <a:pPr>
              <a:spcBef>
                <a:spcPts val="600"/>
              </a:spcBef>
            </a:pPr>
            <a:endParaRPr lang="en-US" sz="4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Facility </a:t>
            </a:r>
            <a:r>
              <a:rPr lang="en-US" dirty="0"/>
              <a:t>information – </a:t>
            </a:r>
            <a:r>
              <a:rPr lang="en-US" dirty="0" smtClean="0"/>
              <a:t>rent</a:t>
            </a:r>
            <a:r>
              <a:rPr lang="en-US" dirty="0"/>
              <a:t>, </a:t>
            </a:r>
            <a:r>
              <a:rPr lang="en-US" dirty="0" smtClean="0"/>
              <a:t>size</a:t>
            </a:r>
            <a:r>
              <a:rPr lang="en-US" dirty="0"/>
              <a:t>, </a:t>
            </a:r>
            <a:r>
              <a:rPr lang="en-US" dirty="0" smtClean="0"/>
              <a:t>location</a:t>
            </a:r>
            <a:endParaRPr lang="en-US" dirty="0"/>
          </a:p>
          <a:p>
            <a:pPr>
              <a:spcBef>
                <a:spcPts val="600"/>
              </a:spcBef>
            </a:pPr>
            <a:endParaRPr lang="en-US" sz="4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Employee </a:t>
            </a:r>
            <a:r>
              <a:rPr lang="en-US" dirty="0"/>
              <a:t>information - # of employees, salaries, longevity</a:t>
            </a:r>
          </a:p>
          <a:p>
            <a:pPr>
              <a:spcBef>
                <a:spcPts val="600"/>
              </a:spcBef>
            </a:pPr>
            <a:endParaRPr lang="en-US" sz="4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Company </a:t>
            </a:r>
            <a:r>
              <a:rPr lang="en-US" dirty="0"/>
              <a:t>history: </a:t>
            </a:r>
            <a:r>
              <a:rPr lang="en-US" dirty="0" smtClean="0"/>
              <a:t>years </a:t>
            </a:r>
            <a:r>
              <a:rPr lang="en-US" dirty="0"/>
              <a:t>in </a:t>
            </a:r>
            <a:r>
              <a:rPr lang="en-US" dirty="0" smtClean="0"/>
              <a:t>business</a:t>
            </a:r>
            <a:r>
              <a:rPr lang="en-US" dirty="0"/>
              <a:t>, product lines</a:t>
            </a:r>
          </a:p>
          <a:p>
            <a:pPr>
              <a:spcBef>
                <a:spcPts val="600"/>
              </a:spcBef>
            </a:pPr>
            <a:endParaRPr lang="en-US" sz="400" dirty="0" smtClean="0"/>
          </a:p>
          <a:p>
            <a:pPr>
              <a:spcBef>
                <a:spcPts val="600"/>
              </a:spcBef>
            </a:pPr>
            <a:r>
              <a:rPr lang="en-US" dirty="0" smtClean="0"/>
              <a:t>Other </a:t>
            </a:r>
            <a:r>
              <a:rPr lang="en-US" dirty="0"/>
              <a:t>information to include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Asking price, </a:t>
            </a:r>
            <a:r>
              <a:rPr lang="en-US" dirty="0" smtClean="0"/>
              <a:t>deal </a:t>
            </a:r>
            <a:r>
              <a:rPr lang="en-US" dirty="0"/>
              <a:t>structure and financing, </a:t>
            </a:r>
            <a:r>
              <a:rPr lang="en-US" dirty="0" smtClean="0"/>
              <a:t>marketing </a:t>
            </a:r>
            <a:r>
              <a:rPr lang="en-US" dirty="0"/>
              <a:t>strategies, </a:t>
            </a:r>
            <a:r>
              <a:rPr lang="en-US" dirty="0" smtClean="0"/>
              <a:t>industry </a:t>
            </a:r>
            <a:r>
              <a:rPr lang="en-US" dirty="0"/>
              <a:t>trends, </a:t>
            </a:r>
            <a:r>
              <a:rPr lang="en-US" dirty="0" smtClean="0"/>
              <a:t>industry </a:t>
            </a:r>
            <a:r>
              <a:rPr lang="en-US" dirty="0"/>
              <a:t>trade </a:t>
            </a:r>
            <a:r>
              <a:rPr lang="en-US" dirty="0" smtClean="0"/>
              <a:t>journals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4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Valuation Process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9" name="Group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612673"/>
              </p:ext>
            </p:extLst>
          </p:nvPr>
        </p:nvGraphicFramePr>
        <p:xfrm>
          <a:off x="504824" y="1227560"/>
          <a:ext cx="8129518" cy="4924753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064759"/>
                <a:gridCol w="4064759"/>
              </a:tblGrid>
              <a:tr h="403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Objective Aspect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6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Subjective Aspect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68"/>
                    </a:solidFill>
                  </a:tcPr>
                </a:tc>
              </a:tr>
              <a:tr h="701163"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endParaRPr lang="en-US" sz="1800" dirty="0" smtClean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Owner’s discretionary</a:t>
                      </a:r>
                      <a:r>
                        <a:rPr lang="en-US" sz="18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</a:t>
                      </a: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ash flow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endParaRPr lang="en-US" sz="1800" dirty="0" smtClean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 in business</a:t>
                      </a: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041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Asset 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Employees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041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Inventory value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Reason</a:t>
                      </a:r>
                      <a:r>
                        <a:rPr lang="en-US" sz="18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for selling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041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A/R and A/P included?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 of training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041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Leverage – financing 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Customer and supplier base allocation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6571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Asset vs. stock sale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u="sng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Business</a:t>
                      </a:r>
                      <a:r>
                        <a:rPr lang="en-US" sz="1800" u="sng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type</a:t>
                      </a:r>
                      <a:r>
                        <a:rPr lang="en-US" sz="18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manufacturing, wholesale, service, retail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154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468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u="sng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factors</a:t>
                      </a: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742950" lvl="1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en-US" sz="16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strength, industry growth, appearance, location, owner’s involvement</a:t>
                      </a:r>
                      <a:endParaRPr lang="en-US" sz="16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Cross 10"/>
          <p:cNvSpPr/>
          <p:nvPr/>
        </p:nvSpPr>
        <p:spPr>
          <a:xfrm>
            <a:off x="4421945" y="1328737"/>
            <a:ext cx="295275" cy="266700"/>
          </a:xfrm>
          <a:prstGeom prst="plus">
            <a:avLst>
              <a:gd name="adj" fmla="val 3571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84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Owner’s Discretionary Cash Flow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04824" y="1227561"/>
            <a:ext cx="8129518" cy="410740"/>
          </a:xfrm>
          <a:ln>
            <a:solidFill>
              <a:srgbClr val="00346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US" i="1" dirty="0" smtClean="0"/>
              <a:t>Example</a:t>
            </a:r>
            <a:endParaRPr lang="en-US" i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504824" y="1770743"/>
            <a:ext cx="8248650" cy="3868056"/>
            <a:chOff x="504824" y="1695451"/>
            <a:chExt cx="8248650" cy="3943348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>
            <a:xfrm>
              <a:off x="514469" y="1724025"/>
              <a:ext cx="8239005" cy="3914774"/>
            </a:xfrm>
            <a:prstGeom prst="rect">
              <a:avLst/>
            </a:prstGeom>
          </p:spPr>
          <p:txBody>
            <a:bodyPr>
              <a:normAutofit fontScale="9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sz="24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Net income 						     $ 500,000</a:t>
              </a:r>
            </a:p>
            <a:p>
              <a:pPr>
                <a:buFont typeface="Arial" panose="020B0604020202020204" pitchFamily="34" charset="0"/>
                <a:buNone/>
              </a:pPr>
              <a:endParaRPr lang="en-US" sz="2400" u="sng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buFont typeface="Arial" panose="020B0604020202020204" pitchFamily="34" charset="0"/>
                <a:buNone/>
              </a:pPr>
              <a:r>
                <a:rPr lang="en-US" sz="2400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Addbacks:</a:t>
              </a:r>
            </a:p>
            <a:p>
              <a:pPr>
                <a:buFont typeface="Arial" panose="020B0604020202020204" pitchFamily="34" charset="0"/>
                <a:buNone/>
              </a:pPr>
              <a:r>
                <a:rPr lang="en-US" sz="24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Depreciation					                  $   50,000</a:t>
              </a:r>
            </a:p>
            <a:p>
              <a:pPr>
                <a:buFont typeface="Arial" panose="020B0604020202020204" pitchFamily="34" charset="0"/>
                <a:buNone/>
              </a:pPr>
              <a:r>
                <a:rPr lang="en-US" sz="24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Interest					                               $   20,000</a:t>
              </a:r>
            </a:p>
            <a:p>
              <a:pPr>
                <a:buFont typeface="Arial" panose="020B0604020202020204" pitchFamily="34" charset="0"/>
                <a:buNone/>
              </a:pPr>
              <a:r>
                <a:rPr lang="en-US" sz="24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Owner Salary					                  $   80,000</a:t>
              </a:r>
            </a:p>
            <a:p>
              <a:pPr>
                <a:buFont typeface="Arial" panose="020B0604020202020204" pitchFamily="34" charset="0"/>
                <a:buNone/>
              </a:pPr>
              <a:r>
                <a:rPr lang="en-US" sz="24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Overpayment of rent (owns building)		                  $   10,000</a:t>
              </a:r>
            </a:p>
            <a:p>
              <a:pPr>
                <a:buFont typeface="Arial" panose="020B0604020202020204" pitchFamily="34" charset="0"/>
                <a:buNone/>
              </a:pPr>
              <a:r>
                <a:rPr lang="en-US" sz="24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One time expense (legal fees)			                  $   10,000</a:t>
              </a:r>
            </a:p>
            <a:p>
              <a:pPr>
                <a:buFont typeface="Arial" panose="020B0604020202020204" pitchFamily="34" charset="0"/>
                <a:buNone/>
              </a:pPr>
              <a:r>
                <a:rPr lang="en-US" sz="24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Underpayment of spouse’s salary		                  $  (10,000)</a:t>
              </a:r>
              <a:endParaRPr lang="en-US" sz="24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buFont typeface="Arial" panose="020B0604020202020204" pitchFamily="34" charset="0"/>
                <a:buNone/>
              </a:pPr>
              <a:r>
                <a:rPr lang="en-US" sz="2400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Owner’s Discretionary Cash Flow		                  </a:t>
              </a:r>
              <a:r>
                <a:rPr lang="en-US" sz="2400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$ 660,000</a:t>
              </a:r>
            </a:p>
            <a:p>
              <a:endParaRPr lang="en-US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328392" y="1695451"/>
              <a:ext cx="1183291" cy="304799"/>
            </a:xfrm>
            <a:prstGeom prst="rect">
              <a:avLst/>
            </a:prstGeom>
            <a:noFill/>
            <a:ln>
              <a:solidFill>
                <a:srgbClr val="0034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504824" y="5002108"/>
              <a:ext cx="8129518" cy="0"/>
            </a:xfrm>
            <a:prstGeom prst="line">
              <a:avLst/>
            </a:prstGeom>
            <a:ln>
              <a:solidFill>
                <a:srgbClr val="0034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04824" y="5040208"/>
              <a:ext cx="8129518" cy="0"/>
            </a:xfrm>
            <a:prstGeom prst="line">
              <a:avLst/>
            </a:prstGeom>
            <a:ln>
              <a:solidFill>
                <a:srgbClr val="0034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04824" y="2767791"/>
              <a:ext cx="8129518" cy="0"/>
            </a:xfrm>
            <a:prstGeom prst="line">
              <a:avLst/>
            </a:prstGeom>
            <a:ln>
              <a:solidFill>
                <a:srgbClr val="0034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507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Who Are the Buyers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14470" y="1230855"/>
            <a:ext cx="8124704" cy="4674399"/>
            <a:chOff x="682656" y="1230855"/>
            <a:chExt cx="7466753" cy="467439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Freeform 6"/>
            <p:cNvSpPr/>
            <p:nvPr/>
          </p:nvSpPr>
          <p:spPr>
            <a:xfrm>
              <a:off x="682656" y="1230855"/>
              <a:ext cx="2122230" cy="1273338"/>
            </a:xfrm>
            <a:custGeom>
              <a:avLst/>
              <a:gdLst>
                <a:gd name="connsiteX0" fmla="*/ 0 w 2429328"/>
                <a:gd name="connsiteY0" fmla="*/ 0 h 1457597"/>
                <a:gd name="connsiteX1" fmla="*/ 2429328 w 2429328"/>
                <a:gd name="connsiteY1" fmla="*/ 0 h 1457597"/>
                <a:gd name="connsiteX2" fmla="*/ 2429328 w 2429328"/>
                <a:gd name="connsiteY2" fmla="*/ 1457597 h 1457597"/>
                <a:gd name="connsiteX3" fmla="*/ 0 w 2429328"/>
                <a:gd name="connsiteY3" fmla="*/ 1457597 h 1457597"/>
                <a:gd name="connsiteX4" fmla="*/ 0 w 2429328"/>
                <a:gd name="connsiteY4" fmla="*/ 0 h 145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328" h="1457597">
                  <a:moveTo>
                    <a:pt x="0" y="0"/>
                  </a:moveTo>
                  <a:lnTo>
                    <a:pt x="2429328" y="0"/>
                  </a:lnTo>
                  <a:lnTo>
                    <a:pt x="2429328" y="1457597"/>
                  </a:lnTo>
                  <a:lnTo>
                    <a:pt x="0" y="1457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Employed Corporate Executive</a:t>
              </a:r>
              <a:endParaRPr lang="en-US" sz="2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3354918" y="1230855"/>
              <a:ext cx="2122230" cy="1273338"/>
            </a:xfrm>
            <a:custGeom>
              <a:avLst/>
              <a:gdLst>
                <a:gd name="connsiteX0" fmla="*/ 0 w 2429328"/>
                <a:gd name="connsiteY0" fmla="*/ 0 h 1457597"/>
                <a:gd name="connsiteX1" fmla="*/ 2429328 w 2429328"/>
                <a:gd name="connsiteY1" fmla="*/ 0 h 1457597"/>
                <a:gd name="connsiteX2" fmla="*/ 2429328 w 2429328"/>
                <a:gd name="connsiteY2" fmla="*/ 1457597 h 1457597"/>
                <a:gd name="connsiteX3" fmla="*/ 0 w 2429328"/>
                <a:gd name="connsiteY3" fmla="*/ 1457597 h 1457597"/>
                <a:gd name="connsiteX4" fmla="*/ 0 w 2429328"/>
                <a:gd name="connsiteY4" fmla="*/ 0 h 145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328" h="1457597">
                  <a:moveTo>
                    <a:pt x="0" y="0"/>
                  </a:moveTo>
                  <a:lnTo>
                    <a:pt x="2429328" y="0"/>
                  </a:lnTo>
                  <a:lnTo>
                    <a:pt x="2429328" y="1457597"/>
                  </a:lnTo>
                  <a:lnTo>
                    <a:pt x="0" y="1457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Displaced Executive</a:t>
              </a:r>
              <a:endParaRPr lang="en-US" sz="2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6027179" y="1230855"/>
              <a:ext cx="2122230" cy="1273338"/>
            </a:xfrm>
            <a:custGeom>
              <a:avLst/>
              <a:gdLst>
                <a:gd name="connsiteX0" fmla="*/ 0 w 2429328"/>
                <a:gd name="connsiteY0" fmla="*/ 0 h 1457597"/>
                <a:gd name="connsiteX1" fmla="*/ 2429328 w 2429328"/>
                <a:gd name="connsiteY1" fmla="*/ 0 h 1457597"/>
                <a:gd name="connsiteX2" fmla="*/ 2429328 w 2429328"/>
                <a:gd name="connsiteY2" fmla="*/ 1457597 h 1457597"/>
                <a:gd name="connsiteX3" fmla="*/ 0 w 2429328"/>
                <a:gd name="connsiteY3" fmla="*/ 1457597 h 1457597"/>
                <a:gd name="connsiteX4" fmla="*/ 0 w 2429328"/>
                <a:gd name="connsiteY4" fmla="*/ 0 h 145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328" h="1457597">
                  <a:moveTo>
                    <a:pt x="0" y="0"/>
                  </a:moveTo>
                  <a:lnTo>
                    <a:pt x="2429328" y="0"/>
                  </a:lnTo>
                  <a:lnTo>
                    <a:pt x="2429328" y="1457597"/>
                  </a:lnTo>
                  <a:lnTo>
                    <a:pt x="0" y="1457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Former Business Owner</a:t>
              </a:r>
              <a:endParaRPr lang="en-US" sz="2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682656" y="2931385"/>
              <a:ext cx="2122230" cy="1273338"/>
            </a:xfrm>
            <a:custGeom>
              <a:avLst/>
              <a:gdLst>
                <a:gd name="connsiteX0" fmla="*/ 0 w 2429328"/>
                <a:gd name="connsiteY0" fmla="*/ 0 h 1457597"/>
                <a:gd name="connsiteX1" fmla="*/ 2429328 w 2429328"/>
                <a:gd name="connsiteY1" fmla="*/ 0 h 1457597"/>
                <a:gd name="connsiteX2" fmla="*/ 2429328 w 2429328"/>
                <a:gd name="connsiteY2" fmla="*/ 1457597 h 1457597"/>
                <a:gd name="connsiteX3" fmla="*/ 0 w 2429328"/>
                <a:gd name="connsiteY3" fmla="*/ 1457597 h 1457597"/>
                <a:gd name="connsiteX4" fmla="*/ 0 w 2429328"/>
                <a:gd name="connsiteY4" fmla="*/ 0 h 145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328" h="1457597">
                  <a:moveTo>
                    <a:pt x="0" y="0"/>
                  </a:moveTo>
                  <a:lnTo>
                    <a:pt x="2429328" y="0"/>
                  </a:lnTo>
                  <a:lnTo>
                    <a:pt x="2429328" y="1457597"/>
                  </a:lnTo>
                  <a:lnTo>
                    <a:pt x="0" y="1457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Turn-Around Specialist</a:t>
              </a:r>
              <a:endParaRPr lang="en-US" sz="2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3354918" y="2931385"/>
              <a:ext cx="2122230" cy="1273338"/>
            </a:xfrm>
            <a:custGeom>
              <a:avLst/>
              <a:gdLst>
                <a:gd name="connsiteX0" fmla="*/ 0 w 2429328"/>
                <a:gd name="connsiteY0" fmla="*/ 0 h 1457597"/>
                <a:gd name="connsiteX1" fmla="*/ 2429328 w 2429328"/>
                <a:gd name="connsiteY1" fmla="*/ 0 h 1457597"/>
                <a:gd name="connsiteX2" fmla="*/ 2429328 w 2429328"/>
                <a:gd name="connsiteY2" fmla="*/ 1457597 h 1457597"/>
                <a:gd name="connsiteX3" fmla="*/ 0 w 2429328"/>
                <a:gd name="connsiteY3" fmla="*/ 1457597 h 1457597"/>
                <a:gd name="connsiteX4" fmla="*/ 0 w 2429328"/>
                <a:gd name="connsiteY4" fmla="*/ 0 h 145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328" h="1457597">
                  <a:moveTo>
                    <a:pt x="0" y="0"/>
                  </a:moveTo>
                  <a:lnTo>
                    <a:pt x="2429328" y="0"/>
                  </a:lnTo>
                  <a:lnTo>
                    <a:pt x="2429328" y="1457597"/>
                  </a:lnTo>
                  <a:lnTo>
                    <a:pt x="0" y="1457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Individual Buyer</a:t>
              </a:r>
              <a:endParaRPr lang="en-US" sz="2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6027179" y="2931385"/>
              <a:ext cx="2122230" cy="1273338"/>
            </a:xfrm>
            <a:custGeom>
              <a:avLst/>
              <a:gdLst>
                <a:gd name="connsiteX0" fmla="*/ 0 w 2429328"/>
                <a:gd name="connsiteY0" fmla="*/ 0 h 1457597"/>
                <a:gd name="connsiteX1" fmla="*/ 2429328 w 2429328"/>
                <a:gd name="connsiteY1" fmla="*/ 0 h 1457597"/>
                <a:gd name="connsiteX2" fmla="*/ 2429328 w 2429328"/>
                <a:gd name="connsiteY2" fmla="*/ 1457597 h 1457597"/>
                <a:gd name="connsiteX3" fmla="*/ 0 w 2429328"/>
                <a:gd name="connsiteY3" fmla="*/ 1457597 h 1457597"/>
                <a:gd name="connsiteX4" fmla="*/ 0 w 2429328"/>
                <a:gd name="connsiteY4" fmla="*/ 0 h 145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328" h="1457597">
                  <a:moveTo>
                    <a:pt x="0" y="0"/>
                  </a:moveTo>
                  <a:lnTo>
                    <a:pt x="2429328" y="0"/>
                  </a:lnTo>
                  <a:lnTo>
                    <a:pt x="2429328" y="1457597"/>
                  </a:lnTo>
                  <a:lnTo>
                    <a:pt x="0" y="1457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Strategic Buyer</a:t>
              </a:r>
              <a:endParaRPr lang="en-US" sz="2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2018787" y="4631916"/>
              <a:ext cx="2122230" cy="1273338"/>
            </a:xfrm>
            <a:custGeom>
              <a:avLst/>
              <a:gdLst>
                <a:gd name="connsiteX0" fmla="*/ 0 w 2429328"/>
                <a:gd name="connsiteY0" fmla="*/ 0 h 1457597"/>
                <a:gd name="connsiteX1" fmla="*/ 2429328 w 2429328"/>
                <a:gd name="connsiteY1" fmla="*/ 0 h 1457597"/>
                <a:gd name="connsiteX2" fmla="*/ 2429328 w 2429328"/>
                <a:gd name="connsiteY2" fmla="*/ 1457597 h 1457597"/>
                <a:gd name="connsiteX3" fmla="*/ 0 w 2429328"/>
                <a:gd name="connsiteY3" fmla="*/ 1457597 h 1457597"/>
                <a:gd name="connsiteX4" fmla="*/ 0 w 2429328"/>
                <a:gd name="connsiteY4" fmla="*/ 0 h 145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328" h="1457597">
                  <a:moveTo>
                    <a:pt x="0" y="0"/>
                  </a:moveTo>
                  <a:lnTo>
                    <a:pt x="2429328" y="0"/>
                  </a:lnTo>
                  <a:lnTo>
                    <a:pt x="2429328" y="1457597"/>
                  </a:lnTo>
                  <a:lnTo>
                    <a:pt x="0" y="1457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Synergistic Buyer</a:t>
              </a:r>
              <a:endParaRPr lang="en-US" sz="2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4691048" y="4631916"/>
              <a:ext cx="2122230" cy="1273338"/>
            </a:xfrm>
            <a:custGeom>
              <a:avLst/>
              <a:gdLst>
                <a:gd name="connsiteX0" fmla="*/ 0 w 2429328"/>
                <a:gd name="connsiteY0" fmla="*/ 0 h 1457597"/>
                <a:gd name="connsiteX1" fmla="*/ 2429328 w 2429328"/>
                <a:gd name="connsiteY1" fmla="*/ 0 h 1457597"/>
                <a:gd name="connsiteX2" fmla="*/ 2429328 w 2429328"/>
                <a:gd name="connsiteY2" fmla="*/ 1457597 h 1457597"/>
                <a:gd name="connsiteX3" fmla="*/ 0 w 2429328"/>
                <a:gd name="connsiteY3" fmla="*/ 1457597 h 1457597"/>
                <a:gd name="connsiteX4" fmla="*/ 0 w 2429328"/>
                <a:gd name="connsiteY4" fmla="*/ 0 h 145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9328" h="1457597">
                  <a:moveTo>
                    <a:pt x="0" y="0"/>
                  </a:moveTo>
                  <a:lnTo>
                    <a:pt x="2429328" y="0"/>
                  </a:lnTo>
                  <a:lnTo>
                    <a:pt x="2429328" y="1457597"/>
                  </a:lnTo>
                  <a:lnTo>
                    <a:pt x="0" y="14575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468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Financial Sponsor (Private Equity Group)</a:t>
              </a:r>
              <a:endParaRPr lang="en-US" sz="2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462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Sell-Side Considerations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4"/>
          </p:nvPr>
        </p:nvSpPr>
        <p:spPr>
          <a:xfrm>
            <a:off x="514470" y="1685925"/>
            <a:ext cx="3871305" cy="12382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dirty="0" smtClean="0"/>
              <a:t>Emotions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Picking the right buyer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Timely responses to information requests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04823" y="1222641"/>
            <a:ext cx="3895728" cy="371713"/>
            <a:chOff x="504823" y="1222641"/>
            <a:chExt cx="3209927" cy="371713"/>
          </a:xfrm>
        </p:grpSpPr>
        <p:sp>
          <p:nvSpPr>
            <p:cNvPr id="31" name="Rectangle 30"/>
            <p:cNvSpPr/>
            <p:nvPr/>
          </p:nvSpPr>
          <p:spPr>
            <a:xfrm>
              <a:off x="504823" y="1222641"/>
              <a:ext cx="60274" cy="320962"/>
            </a:xfrm>
            <a:prstGeom prst="rect">
              <a:avLst/>
            </a:prstGeom>
            <a:solidFill>
              <a:srgbClr val="85858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540196" y="1225022"/>
              <a:ext cx="3164077" cy="1086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577975" y="1225022"/>
              <a:ext cx="313677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Working With Buyers</a:t>
              </a:r>
              <a:endParaRPr lang="en-US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 Placeholder 26"/>
          <p:cNvSpPr txBox="1">
            <a:spLocks/>
          </p:cNvSpPr>
          <p:nvPr/>
        </p:nvSpPr>
        <p:spPr>
          <a:xfrm>
            <a:off x="514470" y="3111234"/>
            <a:ext cx="3871305" cy="12382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600" dirty="0" smtClean="0"/>
              <a:t>External business appearance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Internal business appearance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Warehouse layout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Website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04823" y="2647950"/>
            <a:ext cx="3895728" cy="371713"/>
            <a:chOff x="504823" y="1222641"/>
            <a:chExt cx="3209927" cy="371713"/>
          </a:xfrm>
        </p:grpSpPr>
        <p:sp>
          <p:nvSpPr>
            <p:cNvPr id="21" name="Rectangle 20"/>
            <p:cNvSpPr/>
            <p:nvPr/>
          </p:nvSpPr>
          <p:spPr>
            <a:xfrm>
              <a:off x="504823" y="1222641"/>
              <a:ext cx="60274" cy="320962"/>
            </a:xfrm>
            <a:prstGeom prst="rect">
              <a:avLst/>
            </a:prstGeom>
            <a:solidFill>
              <a:srgbClr val="85858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540196" y="1225022"/>
              <a:ext cx="3164077" cy="1086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577975" y="1225022"/>
              <a:ext cx="313677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Showing a Business</a:t>
              </a:r>
              <a:endParaRPr lang="en-US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Text Placeholder 26"/>
          <p:cNvSpPr txBox="1">
            <a:spLocks/>
          </p:cNvSpPr>
          <p:nvPr/>
        </p:nvSpPr>
        <p:spPr>
          <a:xfrm>
            <a:off x="4737100" y="1685924"/>
            <a:ext cx="3871305" cy="22764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600" dirty="0" smtClean="0"/>
              <a:t>Sale price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Allocation of sale price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Taxes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Handling assumed assets and liabilities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Earn out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Assets vs. stock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Non-compete agreements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Length of training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Earnest money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4727453" y="1222641"/>
            <a:ext cx="3895728" cy="371713"/>
            <a:chOff x="504823" y="1222641"/>
            <a:chExt cx="3209927" cy="371713"/>
          </a:xfrm>
        </p:grpSpPr>
        <p:sp>
          <p:nvSpPr>
            <p:cNvPr id="29" name="Rectangle 28"/>
            <p:cNvSpPr/>
            <p:nvPr/>
          </p:nvSpPr>
          <p:spPr>
            <a:xfrm>
              <a:off x="504823" y="1222641"/>
              <a:ext cx="60274" cy="320962"/>
            </a:xfrm>
            <a:prstGeom prst="rect">
              <a:avLst/>
            </a:prstGeom>
            <a:solidFill>
              <a:srgbClr val="85858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540196" y="1225022"/>
              <a:ext cx="3164077" cy="1086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577975" y="1225022"/>
              <a:ext cx="313677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346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Negotiation &amp; Deal Structure</a:t>
              </a:r>
              <a:endParaRPr lang="en-US" b="1" dirty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Text Placeholder 26"/>
          <p:cNvSpPr txBox="1">
            <a:spLocks/>
          </p:cNvSpPr>
          <p:nvPr/>
        </p:nvSpPr>
        <p:spPr>
          <a:xfrm>
            <a:off x="4737100" y="5045629"/>
            <a:ext cx="3871305" cy="12382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600" dirty="0" smtClean="0"/>
              <a:t>Escrow company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Neutral site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Title and lien searches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Timing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Closing date and the closing table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27457" y="4582345"/>
            <a:ext cx="73152" cy="320962"/>
          </a:xfrm>
          <a:prstGeom prst="rect">
            <a:avLst/>
          </a:prstGeom>
          <a:solidFill>
            <a:srgbClr val="85858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941077" y="4191149"/>
            <a:ext cx="7266658" cy="91440"/>
            <a:chOff x="941077" y="3381524"/>
            <a:chExt cx="7266658" cy="91440"/>
          </a:xfrm>
          <a:solidFill>
            <a:srgbClr val="003468"/>
          </a:solidFill>
        </p:grpSpPr>
        <p:sp>
          <p:nvSpPr>
            <p:cNvPr id="41" name="Line 4"/>
            <p:cNvSpPr>
              <a:spLocks noChangeShapeType="1"/>
            </p:cNvSpPr>
            <p:nvPr/>
          </p:nvSpPr>
          <p:spPr bwMode="auto">
            <a:xfrm>
              <a:off x="941077" y="3427245"/>
              <a:ext cx="7266658" cy="1922"/>
            </a:xfrm>
            <a:prstGeom prst="line">
              <a:avLst/>
            </a:prstGeom>
            <a:grpFill/>
            <a:ln w="6350">
              <a:solidFill>
                <a:srgbClr val="003468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 rot="2700000">
              <a:off x="4528686" y="3381524"/>
              <a:ext cx="91440" cy="91440"/>
            </a:xfrm>
            <a:prstGeom prst="rect">
              <a:avLst/>
            </a:prstGeom>
            <a:grpFill/>
            <a:ln>
              <a:solidFill>
                <a:srgbClr val="0034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8" name="Text Placeholder 26"/>
          <p:cNvSpPr txBox="1">
            <a:spLocks/>
          </p:cNvSpPr>
          <p:nvPr/>
        </p:nvSpPr>
        <p:spPr>
          <a:xfrm>
            <a:off x="514470" y="5045629"/>
            <a:ext cx="3871305" cy="12382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600" dirty="0" smtClean="0"/>
              <a:t>All cash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SBA loan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Conventional loan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Private equity funding</a:t>
            </a:r>
          </a:p>
          <a:p>
            <a:pPr>
              <a:spcBef>
                <a:spcPts val="0"/>
              </a:spcBef>
            </a:pPr>
            <a:r>
              <a:rPr lang="en-US" sz="1600" dirty="0" smtClean="0"/>
              <a:t>Asset-based lending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4827" y="4582345"/>
            <a:ext cx="73152" cy="320962"/>
          </a:xfrm>
          <a:prstGeom prst="rect">
            <a:avLst/>
          </a:prstGeom>
          <a:solidFill>
            <a:srgbClr val="85858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7975" y="4582345"/>
            <a:ext cx="3808125" cy="320962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Financing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800280" y="4582345"/>
            <a:ext cx="3808125" cy="320962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Closing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3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Why Use an Investment Bank?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Pricing a business</a:t>
            </a:r>
          </a:p>
          <a:p>
            <a:endParaRPr lang="en-US" sz="100" dirty="0" smtClean="0"/>
          </a:p>
          <a:p>
            <a:r>
              <a:rPr lang="en-US" dirty="0" smtClean="0"/>
              <a:t>Buyer</a:t>
            </a:r>
            <a:r>
              <a:rPr lang="en-US" sz="2000" dirty="0" smtClean="0"/>
              <a:t> </a:t>
            </a:r>
            <a:r>
              <a:rPr lang="en-US" dirty="0" smtClean="0"/>
              <a:t>prospecting</a:t>
            </a:r>
          </a:p>
          <a:p>
            <a:endParaRPr lang="en-US" sz="100" dirty="0" smtClean="0"/>
          </a:p>
          <a:p>
            <a:r>
              <a:rPr lang="en-US" dirty="0" smtClean="0"/>
              <a:t>Confidentiality</a:t>
            </a:r>
          </a:p>
          <a:p>
            <a:endParaRPr lang="en-US" sz="100" dirty="0" smtClean="0"/>
          </a:p>
          <a:p>
            <a:r>
              <a:rPr lang="en-US" dirty="0" smtClean="0"/>
              <a:t>Higher sale price</a:t>
            </a:r>
          </a:p>
          <a:p>
            <a:endParaRPr lang="en-US" sz="100" dirty="0" smtClean="0"/>
          </a:p>
          <a:p>
            <a:r>
              <a:rPr lang="en-US" dirty="0" smtClean="0"/>
              <a:t>Negotiating a better deal</a:t>
            </a:r>
          </a:p>
          <a:p>
            <a:endParaRPr lang="en-US" sz="100" dirty="0" smtClean="0"/>
          </a:p>
          <a:p>
            <a:r>
              <a:rPr lang="en-US" dirty="0" smtClean="0"/>
              <a:t>Professional marketing program</a:t>
            </a:r>
          </a:p>
          <a:p>
            <a:endParaRPr lang="en-US" sz="100" dirty="0" smtClean="0"/>
          </a:p>
          <a:p>
            <a:r>
              <a:rPr lang="en-US" dirty="0" smtClean="0"/>
              <a:t>The closing process</a:t>
            </a:r>
          </a:p>
          <a:p>
            <a:endParaRPr lang="en-US" sz="100" dirty="0" smtClean="0"/>
          </a:p>
          <a:p>
            <a:r>
              <a:rPr lang="en-US" dirty="0" smtClean="0"/>
              <a:t>Handling the support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1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Choosing an Investment Bank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200" dirty="0"/>
              <a:t>Check credentials</a:t>
            </a:r>
          </a:p>
          <a:p>
            <a:endParaRPr lang="en-US" sz="100" dirty="0" smtClean="0"/>
          </a:p>
          <a:p>
            <a:r>
              <a:rPr lang="en-US" sz="2200" dirty="0" smtClean="0"/>
              <a:t>Business </a:t>
            </a:r>
            <a:r>
              <a:rPr lang="en-US" sz="2200" dirty="0"/>
              <a:t>ownership experience</a:t>
            </a:r>
          </a:p>
          <a:p>
            <a:endParaRPr lang="en-US" sz="100" dirty="0" smtClean="0"/>
          </a:p>
          <a:p>
            <a:r>
              <a:rPr lang="en-US" sz="2200" dirty="0" smtClean="0"/>
              <a:t>Understanding </a:t>
            </a:r>
            <a:r>
              <a:rPr lang="en-US" sz="2200" dirty="0"/>
              <a:t>cash flow and sale price analysis</a:t>
            </a:r>
          </a:p>
          <a:p>
            <a:endParaRPr lang="en-US" sz="100" dirty="0" smtClean="0"/>
          </a:p>
          <a:p>
            <a:r>
              <a:rPr lang="en-US" sz="2200" dirty="0" smtClean="0"/>
              <a:t>Analysis </a:t>
            </a:r>
            <a:r>
              <a:rPr lang="en-US" sz="2200" dirty="0"/>
              <a:t>of deal structure</a:t>
            </a:r>
          </a:p>
          <a:p>
            <a:endParaRPr lang="en-US" sz="100" dirty="0" smtClean="0"/>
          </a:p>
          <a:p>
            <a:r>
              <a:rPr lang="en-US" sz="2200" dirty="0" smtClean="0"/>
              <a:t>Office </a:t>
            </a:r>
            <a:r>
              <a:rPr lang="en-US" sz="2200" dirty="0"/>
              <a:t>location</a:t>
            </a:r>
          </a:p>
          <a:p>
            <a:endParaRPr lang="en-US" sz="100" dirty="0" smtClean="0"/>
          </a:p>
          <a:p>
            <a:r>
              <a:rPr lang="en-US" sz="2200" dirty="0" smtClean="0"/>
              <a:t>Marketing plan</a:t>
            </a:r>
          </a:p>
          <a:p>
            <a:endParaRPr lang="en-US" sz="100" dirty="0" smtClean="0"/>
          </a:p>
          <a:p>
            <a:r>
              <a:rPr lang="en-US" sz="2200" dirty="0" smtClean="0"/>
              <a:t>Buyer </a:t>
            </a:r>
            <a:r>
              <a:rPr lang="en-US" sz="2200" dirty="0"/>
              <a:t>profiling</a:t>
            </a:r>
          </a:p>
          <a:p>
            <a:endParaRPr lang="en-US" sz="100" dirty="0" smtClean="0"/>
          </a:p>
          <a:p>
            <a:r>
              <a:rPr lang="en-US" sz="2200" dirty="0" smtClean="0"/>
              <a:t>Confidentiality</a:t>
            </a:r>
            <a:endParaRPr lang="en-US" sz="2200" dirty="0"/>
          </a:p>
          <a:p>
            <a:endParaRPr lang="en-US" sz="100" dirty="0" smtClean="0"/>
          </a:p>
          <a:p>
            <a:r>
              <a:rPr lang="en-US" sz="2200" dirty="0" smtClean="0"/>
              <a:t>References</a:t>
            </a: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5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Pitfalls to Avoid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35</a:t>
            </a:fld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435495" y="1554327"/>
            <a:ext cx="4206240" cy="4211714"/>
            <a:chOff x="4204689" y="1975133"/>
            <a:chExt cx="3162411" cy="3341302"/>
          </a:xfrm>
          <a:solidFill>
            <a:srgbClr val="858588"/>
          </a:solidFill>
        </p:grpSpPr>
        <p:sp>
          <p:nvSpPr>
            <p:cNvPr id="9" name="Rectangle 8"/>
            <p:cNvSpPr/>
            <p:nvPr/>
          </p:nvSpPr>
          <p:spPr>
            <a:xfrm>
              <a:off x="4204689" y="1975133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Overpricing the businesses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04689" y="2493611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Proving owner perks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204689" y="3012089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Year-end adjustments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204689" y="3530567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CPAs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04689" y="4049045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Spouse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204689" y="4567523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Handling your support team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04689" y="5086001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Continue the course of business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4822" y="1227559"/>
            <a:ext cx="4206240" cy="4865249"/>
            <a:chOff x="1042273" y="1715894"/>
            <a:chExt cx="3166572" cy="3859774"/>
          </a:xfrm>
          <a:solidFill>
            <a:srgbClr val="858588"/>
          </a:solidFill>
        </p:grpSpPr>
        <p:sp>
          <p:nvSpPr>
            <p:cNvPr id="8" name="Rectangle 7"/>
            <p:cNvSpPr/>
            <p:nvPr/>
          </p:nvSpPr>
          <p:spPr>
            <a:xfrm>
              <a:off x="1042277" y="1715894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Listening to other seller sale prices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042276" y="2234372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Bad books and records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42274" y="2752850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Unreported cash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042275" y="3271328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Attorneys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42274" y="3789806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Bad attitude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46434" y="4308284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Investment bank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42273" y="4826762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Messy business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042273" y="5345234"/>
              <a:ext cx="3162411" cy="230434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589" tIns="64589" rIns="64589" bIns="64589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Incorrect information </a:t>
              </a:r>
              <a:endParaRPr lang="en-US" sz="14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4435495" y="1227559"/>
            <a:ext cx="270040" cy="4865249"/>
          </a:xfrm>
          <a:prstGeom prst="rect">
            <a:avLst/>
          </a:prstGeom>
          <a:solidFill>
            <a:srgbClr val="00346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92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Preparation for Sale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7" name="Group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414955"/>
              </p:ext>
            </p:extLst>
          </p:nvPr>
        </p:nvGraphicFramePr>
        <p:xfrm>
          <a:off x="504824" y="1227560"/>
          <a:ext cx="8129518" cy="4906540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064759"/>
                <a:gridCol w="4064759"/>
              </a:tblGrid>
              <a:tr h="46206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Preparing for Selling at a Later Time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6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6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</a:t>
                      </a:r>
                      <a:r>
                        <a:rPr lang="en-US" sz="18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sales annually</a:t>
                      </a:r>
                      <a:endParaRPr lang="en-US" sz="1800" dirty="0" smtClean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Remove</a:t>
                      </a:r>
                      <a:r>
                        <a:rPr lang="en-US" sz="18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yourself from the business</a:t>
                      </a:r>
                      <a:endParaRPr lang="en-US" sz="1800" dirty="0" smtClean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 a strong management team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Reduce the amount of owner perks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Sell off all unnecessary assets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</a:t>
                      </a:r>
                      <a:r>
                        <a:rPr lang="en-US" sz="18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strong sales force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Diversify the customer base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 an organizational chart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Reduce unnecessary large purchases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Eliminate unproductive</a:t>
                      </a:r>
                      <a:r>
                        <a:rPr lang="en-US" sz="18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employees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Keep accounts receivable (A/R) within 30-60 days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Keep your </a:t>
                      </a:r>
                      <a:r>
                        <a:rPr lang="en-US" sz="18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accounts receivable (A/R) high than your accounts payable (A/P)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Replace family members that work in the business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Reduce inventory</a:t>
                      </a:r>
                      <a:r>
                        <a:rPr lang="en-US" sz="18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at least manageable level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551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468"/>
                        </a:buClr>
                        <a:buSzPct val="100000"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46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 and / or improve company website</a:t>
                      </a:r>
                    </a:p>
                  </a:txBody>
                  <a:tcPr horzOverflow="overflow">
                    <a:lnL cap="flat">
                      <a:noFill/>
                    </a:lnL>
                    <a:lnR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Have written procedures</a:t>
                      </a:r>
                      <a:r>
                        <a:rPr lang="en-US" sz="1800" baseline="0" dirty="0" smtClean="0">
                          <a:solidFill>
                            <a:srgbClr val="00346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for operations</a:t>
                      </a:r>
                      <a:endParaRPr lang="en-US" sz="1800" dirty="0">
                        <a:solidFill>
                          <a:srgbClr val="00346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6350" cap="flat" cmpd="sng" algn="ctr">
                      <a:solidFill>
                        <a:srgbClr val="0034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30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Roundtable Discussions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What do I need right now to help my business?</a:t>
            </a:r>
          </a:p>
          <a:p>
            <a:endParaRPr lang="en-US" sz="1000" dirty="0" smtClean="0"/>
          </a:p>
          <a:p>
            <a:r>
              <a:rPr lang="en-US" dirty="0" smtClean="0"/>
              <a:t>I </a:t>
            </a:r>
            <a:r>
              <a:rPr lang="en-US" dirty="0"/>
              <a:t>have a client that needs help with the  ________.</a:t>
            </a:r>
          </a:p>
          <a:p>
            <a:endParaRPr lang="en-US" sz="1000" dirty="0" smtClean="0"/>
          </a:p>
          <a:p>
            <a:r>
              <a:rPr lang="en-US" dirty="0" smtClean="0"/>
              <a:t>I </a:t>
            </a:r>
            <a:r>
              <a:rPr lang="en-US" dirty="0"/>
              <a:t>have had tremendous success at growing my business through ________.</a:t>
            </a:r>
          </a:p>
          <a:p>
            <a:endParaRPr lang="en-US" sz="1000" dirty="0" smtClean="0"/>
          </a:p>
          <a:p>
            <a:r>
              <a:rPr lang="en-US" dirty="0" smtClean="0"/>
              <a:t>The </a:t>
            </a:r>
            <a:r>
              <a:rPr lang="en-US" dirty="0"/>
              <a:t>biggest opportunities for my industry over the next 3 years are ________.</a:t>
            </a:r>
          </a:p>
          <a:p>
            <a:endParaRPr lang="en-US" sz="1000" dirty="0" smtClean="0"/>
          </a:p>
          <a:p>
            <a:r>
              <a:rPr lang="en-US" dirty="0" smtClean="0"/>
              <a:t>How </a:t>
            </a:r>
            <a:r>
              <a:rPr lang="en-US" dirty="0"/>
              <a:t>do you differentiate yourself from Peers?</a:t>
            </a:r>
          </a:p>
          <a:p>
            <a:endParaRPr lang="en-US" sz="1000" dirty="0" smtClean="0"/>
          </a:p>
          <a:p>
            <a:r>
              <a:rPr lang="en-US" dirty="0" smtClean="0"/>
              <a:t>What </a:t>
            </a:r>
            <a:r>
              <a:rPr lang="en-US" dirty="0"/>
              <a:t>is your takeaway today?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11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sz="3120" dirty="0" smtClean="0"/>
              <a:t>Great Care of Our Referral Sources</a:t>
            </a:r>
            <a:endParaRPr lang="en-US" sz="312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514470" y="1228145"/>
            <a:ext cx="8129518" cy="457200"/>
          </a:xfrm>
          <a:prstGeom prst="rect">
            <a:avLst/>
          </a:prstGeom>
          <a:solidFill>
            <a:srgbClr val="00346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i="1" dirty="0" smtClean="0">
                <a:solidFill>
                  <a:schemeClr val="bg1"/>
                </a:solidFill>
              </a:rPr>
              <a:t>Your relationship with TVG is </a:t>
            </a:r>
            <a:r>
              <a:rPr lang="en-US" b="1" i="1" dirty="0" smtClean="0">
                <a:solidFill>
                  <a:schemeClr val="bg1"/>
                </a:solidFill>
              </a:rPr>
              <a:t>valuable to us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504824" y="1809750"/>
            <a:ext cx="8129518" cy="42830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/>
              <a:t>We take great care of </a:t>
            </a:r>
            <a:r>
              <a:rPr lang="en-US" sz="2200" b="1" i="1" dirty="0">
                <a:solidFill>
                  <a:srgbClr val="002060"/>
                </a:solidFill>
              </a:rPr>
              <a:t>your clients </a:t>
            </a:r>
            <a:endParaRPr lang="en-US" sz="22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We act as an extension of your role as a </a:t>
            </a:r>
            <a:r>
              <a:rPr lang="en-US" b="1" dirty="0">
                <a:solidFill>
                  <a:srgbClr val="002060"/>
                </a:solidFill>
              </a:rPr>
              <a:t>trusted advisor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/>
              <a:t>We pay </a:t>
            </a:r>
            <a:r>
              <a:rPr lang="en-US" sz="2200" b="1" i="1" dirty="0">
                <a:solidFill>
                  <a:srgbClr val="002060"/>
                </a:solidFill>
              </a:rPr>
              <a:t>referral fees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/>
              <a:t>Alternatives to referral fees (if your profession or firm doesn’t allow it)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Donations to charity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Sponsorship of your year-end client or employee appreciation events – examples may include: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Sharing in cost of event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Door prizes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Raffles</a:t>
            </a:r>
          </a:p>
        </p:txBody>
      </p:sp>
    </p:spTree>
    <p:extLst>
      <p:ext uri="{BB962C8B-B14F-4D97-AF65-F5344CB8AC3E}">
        <p14:creationId xmlns:p14="http://schemas.microsoft.com/office/powerpoint/2010/main" val="414858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Value Add for You or Your Clients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504824" y="1809750"/>
            <a:ext cx="8129518" cy="4283059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/>
              <a:t>PDF version of our books: </a:t>
            </a:r>
            <a:r>
              <a:rPr lang="en-US" sz="2200" b="1" i="1" dirty="0">
                <a:solidFill>
                  <a:srgbClr val="002060"/>
                </a:solidFill>
              </a:rPr>
              <a:t>EXIT</a:t>
            </a:r>
            <a:r>
              <a:rPr lang="en-US" sz="2200" b="1" dirty="0">
                <a:solidFill>
                  <a:srgbClr val="002060"/>
                </a:solidFill>
              </a:rPr>
              <a:t> </a:t>
            </a:r>
            <a:r>
              <a:rPr lang="en-US" sz="2200" dirty="0"/>
              <a:t>and </a:t>
            </a:r>
            <a:r>
              <a:rPr lang="en-US" sz="2200" b="1" i="1" dirty="0">
                <a:solidFill>
                  <a:srgbClr val="002060"/>
                </a:solidFill>
              </a:rPr>
              <a:t>ENTRANCE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/>
              <a:t>Introduction to our Circle of Influence – Like AOBT attendees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/>
              <a:t>Use of training and conference rooms </a:t>
            </a:r>
            <a:endParaRPr lang="en-US" sz="2200" b="1" dirty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/>
              <a:t>Complimentary </a:t>
            </a:r>
            <a:r>
              <a:rPr lang="en-US" sz="2200" b="1" dirty="0">
                <a:solidFill>
                  <a:srgbClr val="002060"/>
                </a:solidFill>
              </a:rPr>
              <a:t>EXIT plan consultation </a:t>
            </a:r>
            <a:r>
              <a:rPr lang="en-US" sz="2200" dirty="0"/>
              <a:t>for your clients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002060"/>
                </a:solidFill>
              </a:rPr>
              <a:t>Valuation overview </a:t>
            </a:r>
            <a:r>
              <a:rPr lang="en-US" sz="2200" dirty="0"/>
              <a:t>analysis at a 20,000 </a:t>
            </a:r>
            <a:r>
              <a:rPr lang="en-US" sz="2200" dirty="0" smtClean="0"/>
              <a:t>foot level</a:t>
            </a:r>
            <a:endParaRPr lang="en-US" sz="2200" dirty="0"/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002060"/>
                </a:solidFill>
              </a:rPr>
              <a:t>Value Builder </a:t>
            </a:r>
            <a:r>
              <a:rPr lang="en-US" sz="2200" b="1" dirty="0"/>
              <a:t>Assessment</a:t>
            </a:r>
            <a:r>
              <a:rPr lang="en-US" sz="2200" dirty="0"/>
              <a:t> - </a:t>
            </a:r>
            <a:r>
              <a:rPr lang="en-US" sz="2200" dirty="0" smtClean="0"/>
              <a:t>score </a:t>
            </a:r>
            <a:r>
              <a:rPr lang="en-US" sz="2200" dirty="0"/>
              <a:t>of between 1 and 100 for a business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002060"/>
                </a:solidFill>
              </a:rPr>
              <a:t>Lecture series </a:t>
            </a:r>
            <a:r>
              <a:rPr lang="en-US" sz="2200" dirty="0"/>
              <a:t>for your </a:t>
            </a:r>
            <a:r>
              <a:rPr lang="en-US" sz="2200" dirty="0" smtClean="0"/>
              <a:t>clients </a:t>
            </a:r>
            <a:r>
              <a:rPr lang="en-US" sz="2200" dirty="0"/>
              <a:t>or your company </a:t>
            </a:r>
            <a:r>
              <a:rPr lang="en-US" sz="2200" dirty="0" smtClean="0"/>
              <a:t>employees</a:t>
            </a:r>
            <a:endParaRPr lang="en-US" sz="22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Buying a b</a:t>
            </a:r>
            <a:r>
              <a:rPr lang="en-US" dirty="0" smtClean="0"/>
              <a:t>usiness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Business valuations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514470" y="1227560"/>
            <a:ext cx="8129518" cy="457200"/>
          </a:xfrm>
          <a:prstGeom prst="rect">
            <a:avLst/>
          </a:prstGeom>
          <a:solidFill>
            <a:srgbClr val="00346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0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160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</a:rPr>
              <a:t>Here is what TVG will offer to </a:t>
            </a:r>
            <a:r>
              <a:rPr lang="en-US" b="1" i="1" dirty="0">
                <a:solidFill>
                  <a:schemeClr val="bg1"/>
                </a:solidFill>
              </a:rPr>
              <a:t>augment your business: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41044" y="5029577"/>
            <a:ext cx="3517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Selling a business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Preparing a business for sale</a:t>
            </a:r>
            <a:endParaRPr lang="en-US" sz="2000" dirty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0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14470" y="193107"/>
            <a:ext cx="7464964" cy="788537"/>
          </a:xfrm>
        </p:spPr>
        <p:txBody>
          <a:bodyPr>
            <a:normAutofit/>
          </a:bodyPr>
          <a:lstStyle/>
          <a:p>
            <a:r>
              <a:rPr lang="en-US" dirty="0" smtClean="0"/>
              <a:t>ART OF THE BUSINESS TRANSFER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50A5E-BEAB-4715-A2D9-82A924884CF0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3200" b="1" dirty="0" smtClean="0"/>
              <a:t>Hope </a:t>
            </a:r>
            <a:r>
              <a:rPr lang="en-US" sz="3200" b="1" dirty="0"/>
              <a:t>your enjoyed TVG’s Educational and Networking Event. </a:t>
            </a:r>
            <a:endParaRPr lang="en-US" sz="3200" b="1" dirty="0" smtClean="0"/>
          </a:p>
          <a:p>
            <a:pPr marL="0" indent="0" algn="ctr">
              <a:buNone/>
            </a:pPr>
            <a:endParaRPr lang="en-US" sz="3200" b="1" dirty="0"/>
          </a:p>
          <a:p>
            <a:pPr marL="0" indent="0" algn="ctr">
              <a:buNone/>
            </a:pPr>
            <a:r>
              <a:rPr lang="en-US" sz="3200" b="1" dirty="0" smtClean="0"/>
              <a:t>We </a:t>
            </a:r>
            <a:r>
              <a:rPr lang="en-US" sz="3200" b="1" dirty="0"/>
              <a:t>look forward to seeing you again in near future.</a:t>
            </a:r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184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044167" y="2143125"/>
            <a:ext cx="7031779" cy="84225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1" dirty="0" smtClean="0"/>
              <a:t>Art of the Business Transfer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     EXIT: A Guide to Selling a Company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504825" y="4375150"/>
            <a:ext cx="8115300" cy="14420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800" b="1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 Vantarakis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i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Founder, President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alex@thevantgroup.com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(972) 458-8989 ext. 102</a:t>
            </a:r>
          </a:p>
        </p:txBody>
      </p:sp>
      <p:sp>
        <p:nvSpPr>
          <p:cNvPr id="9" name="Text Placeholder 9"/>
          <p:cNvSpPr txBox="1">
            <a:spLocks/>
          </p:cNvSpPr>
          <p:nvPr/>
        </p:nvSpPr>
        <p:spPr>
          <a:xfrm>
            <a:off x="490607" y="4366986"/>
            <a:ext cx="8129518" cy="16654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800" b="1" dirty="0" smtClean="0">
              <a:solidFill>
                <a:srgbClr val="0034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>
                <a:solidFill>
                  <a:srgbClr val="0034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Vant Group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17766 Preston Road</a:t>
            </a:r>
          </a:p>
          <a:p>
            <a:pPr marL="0" indent="0" algn="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Dallas, TX 75252</a:t>
            </a: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6331618" y="3810025"/>
            <a:ext cx="1743074" cy="3841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0" kern="1200">
                <a:solidFill>
                  <a:srgbClr val="0034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64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1169</TotalTime>
  <Words>2560</Words>
  <Application>Microsoft Office PowerPoint</Application>
  <PresentationFormat>On-screen Show (4:3)</PresentationFormat>
  <Paragraphs>608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Courier New</vt:lpstr>
      <vt:lpstr>Times New Roman</vt:lpstr>
      <vt:lpstr>Titillium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J-W Energy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Chittoor</dc:creator>
  <cp:lastModifiedBy>Alex Vantarakis</cp:lastModifiedBy>
  <cp:revision>126</cp:revision>
  <cp:lastPrinted>2016-08-15T20:37:28Z</cp:lastPrinted>
  <dcterms:created xsi:type="dcterms:W3CDTF">2016-06-10T18:30:14Z</dcterms:created>
  <dcterms:modified xsi:type="dcterms:W3CDTF">2017-09-09T15:13:06Z</dcterms:modified>
</cp:coreProperties>
</file>