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268" r:id="rId3"/>
    <p:sldId id="266" r:id="rId4"/>
    <p:sldId id="259" r:id="rId5"/>
    <p:sldId id="263" r:id="rId6"/>
    <p:sldId id="265" r:id="rId7"/>
    <p:sldId id="261" r:id="rId8"/>
    <p:sldId id="267" r:id="rId9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howGuides="1">
      <p:cViewPr varScale="1">
        <p:scale>
          <a:sx n="83" d="100"/>
          <a:sy n="83" d="100"/>
        </p:scale>
        <p:origin x="-1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468" y="204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r>
              <a:rPr lang="en-US" i="1" dirty="0" smtClean="0"/>
              <a:t>Liabilities (and Assets) of Newness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BF119229-D945-47FF-976A-3EF3567FD7EF}" type="datetimeFigureOut">
              <a:rPr lang="en-US" smtClean="0"/>
              <a:t>10/22/2015</a:t>
            </a:fld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Genius Den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r>
              <a:rPr lang="en-US" dirty="0" smtClean="0"/>
              <a:t>©2015 D.C. Croson. 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D0F9BB09-8E9F-4811-AC2D-F857CFFE43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400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D4952A2B-E2EB-41E1-BAD8-519A0B19E3B4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AA5C5401-BA5B-40C9-82B0-508894B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14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C5401-BA5B-40C9-82B0-508894B066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76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20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3581400" cy="365125"/>
          </a:xfrm>
        </p:spPr>
        <p:txBody>
          <a:bodyPr/>
          <a:lstStyle>
            <a:lvl1pPr>
              <a:defRPr sz="1100"/>
            </a:lvl1pPr>
          </a:lstStyle>
          <a:p>
            <a:r>
              <a:rPr lang="en-US" dirty="0" smtClean="0"/>
              <a:t>Prof D.C. (@</a:t>
            </a:r>
            <a:r>
              <a:rPr lang="en-US" dirty="0" err="1" smtClean="0"/>
              <a:t>ProfDC</a:t>
            </a:r>
            <a:r>
              <a:rPr lang="en-US" dirty="0" smtClean="0"/>
              <a:t>) Croson  SMU Cox School of Business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35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56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77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27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4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23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88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64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56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40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C9FD3-A7C8-40E4-85DA-FD0EDC857C5C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4D36E-26E3-4A5B-9F3A-4476E92E2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8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48" y="2133600"/>
            <a:ext cx="9120352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Liabilities </a:t>
            </a:r>
            <a:r>
              <a:rPr lang="en-US" dirty="0" smtClean="0"/>
              <a:t>(and Assets</a:t>
            </a:r>
            <a:r>
              <a:rPr lang="en-US" dirty="0" smtClean="0"/>
              <a:t>) of </a:t>
            </a:r>
            <a:r>
              <a:rPr lang="en-US" dirty="0" smtClean="0"/>
              <a:t>Newness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971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Prof D.C. (@</a:t>
            </a:r>
            <a:r>
              <a:rPr lang="en-US" dirty="0" err="1" smtClean="0"/>
              <a:t>ProfDC</a:t>
            </a:r>
            <a:r>
              <a:rPr lang="en-US" dirty="0" smtClean="0"/>
              <a:t>) Croson</a:t>
            </a:r>
          </a:p>
          <a:p>
            <a:r>
              <a:rPr lang="en-US" dirty="0" smtClean="0"/>
              <a:t>SMU Cox School of Business</a:t>
            </a:r>
          </a:p>
          <a:p>
            <a:r>
              <a:rPr lang="en-US" dirty="0" smtClean="0"/>
              <a:t>[&amp; Vicar Capital Advisors &amp; </a:t>
            </a:r>
            <a:r>
              <a:rPr lang="en-US" dirty="0" err="1" smtClean="0"/>
              <a:t>Pimax</a:t>
            </a:r>
            <a:r>
              <a:rPr lang="en-US" dirty="0" smtClean="0"/>
              <a:t> Ventures &amp; QEVC &amp; </a:t>
            </a:r>
            <a:r>
              <a:rPr lang="en-US" dirty="0" err="1" smtClean="0"/>
              <a:t>Ouroboros</a:t>
            </a:r>
            <a:r>
              <a:rPr lang="en-US" dirty="0" smtClean="0"/>
              <a:t> Holdings &amp; Inside Erudition &amp; Do Quit…]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Recommended:  Drucker, P.  1985.  </a:t>
            </a:r>
            <a:r>
              <a:rPr lang="en-US" i="1" dirty="0" smtClean="0"/>
              <a:t>Innovation and Entrepreneurship</a:t>
            </a:r>
            <a:r>
              <a:rPr lang="en-US" dirty="0" smtClean="0"/>
              <a:t>.  $0.01 (+ $3.99) shipping at Amazon.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09601"/>
            <a:ext cx="1600200" cy="17627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99" y="533400"/>
            <a:ext cx="1838961" cy="183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9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Liabilities of Newness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term used to describe any sort of competitive difficulty that a new firm faces while it’s “young”.</a:t>
            </a:r>
          </a:p>
          <a:p>
            <a:r>
              <a:rPr lang="en-US" dirty="0" smtClean="0"/>
              <a:t>Of firms that exit in the first 10 years, more than half exit in the first two (“infant mortality”) and for good reasons</a:t>
            </a:r>
            <a:r>
              <a:rPr lang="en-US" dirty="0" smtClean="0"/>
              <a:t>!</a:t>
            </a:r>
            <a:endParaRPr lang="en-US" dirty="0" smtClean="0"/>
          </a:p>
          <a:p>
            <a:pPr lvl="1"/>
            <a:r>
              <a:rPr lang="en-US" dirty="0" smtClean="0"/>
              <a:t>Lack of established brand/awareness</a:t>
            </a:r>
          </a:p>
          <a:p>
            <a:pPr lvl="1"/>
            <a:r>
              <a:rPr lang="en-US" dirty="0" smtClean="0"/>
              <a:t>Ongoing concern by customers today about your being a going concern as a firm tomorrow</a:t>
            </a:r>
          </a:p>
          <a:p>
            <a:pPr lvl="1"/>
            <a:r>
              <a:rPr lang="en-US" dirty="0" smtClean="0"/>
              <a:t>Lack of industry experience (Learning Curve Step 0)</a:t>
            </a:r>
          </a:p>
          <a:p>
            <a:pPr lvl="1"/>
            <a:r>
              <a:rPr lang="en-US" dirty="0" smtClean="0"/>
              <a:t>No base of existing customers to provide cash flow from which experimental initiatives are funded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solating mechanisms (barriers to imitation/customer poaching</a:t>
            </a:r>
            <a:r>
              <a:rPr lang="en-US" dirty="0" smtClean="0"/>
              <a:t>): </a:t>
            </a:r>
            <a:r>
              <a:rPr lang="en-US" dirty="0" smtClean="0"/>
              <a:t>the enduring power of Corn Flakes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924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Startups don’t have the same resources and capabilities as big firms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Do NOT, under any circumstances, stand still and “duke it out” with earlier-entered, enlarged, efficient, experienced, established &amp; entrenched rivals.  </a:t>
            </a:r>
          </a:p>
          <a:p>
            <a:r>
              <a:rPr lang="en-US" dirty="0" smtClean="0"/>
              <a:t>Why not?</a:t>
            </a:r>
          </a:p>
          <a:p>
            <a:pPr lvl="1"/>
            <a:r>
              <a:rPr lang="en-US" dirty="0" smtClean="0"/>
              <a:t>(a) It will hurt. A LOT.  They’re called “barriers to entry” for a reason…</a:t>
            </a:r>
          </a:p>
          <a:p>
            <a:pPr lvl="1"/>
            <a:r>
              <a:rPr lang="en-US" dirty="0" smtClean="0"/>
              <a:t>(b) You will probably lose.  It’s called “first mover advantage” for a reason….</a:t>
            </a:r>
          </a:p>
          <a:p>
            <a:pPr lvl="1"/>
            <a:r>
              <a:rPr lang="en-US" dirty="0" smtClean="0"/>
              <a:t>(c) Even if you win, it’s not that rewarding</a:t>
            </a:r>
            <a:endParaRPr lang="en-US" dirty="0"/>
          </a:p>
          <a:p>
            <a:r>
              <a:rPr lang="en-US" dirty="0" smtClean="0"/>
              <a:t>Management Theorist M. Tyson:  “Everybody has a plan until you get punched in the face.”</a:t>
            </a:r>
          </a:p>
          <a:p>
            <a:r>
              <a:rPr lang="en-US" dirty="0" smtClean="0"/>
              <a:t>Well, now that we know what strategies </a:t>
            </a:r>
            <a:r>
              <a:rPr lang="en-US" i="1" dirty="0" smtClean="0"/>
              <a:t>won’t</a:t>
            </a:r>
            <a:r>
              <a:rPr lang="en-US" dirty="0" smtClean="0"/>
              <a:t> work, we can take a look at some that </a:t>
            </a:r>
            <a:r>
              <a:rPr lang="en-US" i="1" dirty="0" smtClean="0"/>
              <a:t>might</a:t>
            </a:r>
          </a:p>
        </p:txBody>
      </p:sp>
    </p:spTree>
    <p:extLst>
      <p:ext uri="{BB962C8B-B14F-4D97-AF65-F5344CB8AC3E}">
        <p14:creationId xmlns:p14="http://schemas.microsoft.com/office/powerpoint/2010/main" val="201876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Get There</a:t>
            </a: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 err="1" smtClean="0"/>
              <a:t>Fustest</a:t>
            </a:r>
            <a:r>
              <a:rPr lang="en-US" dirty="0" smtClean="0"/>
              <a:t> with the </a:t>
            </a:r>
            <a:r>
              <a:rPr lang="en-US" dirty="0" err="1" smtClean="0"/>
              <a:t>Mostest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(aka “Get Big Fast”/“Take the Hill”)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Idea:  Wake up early with a great idea.  Proceed posthaste to the market’s “sweet spot” (the best combination of value &amp; cost.) Make this position yours and fortify it quickly.</a:t>
            </a:r>
          </a:p>
          <a:p>
            <a:r>
              <a:rPr lang="en-US" dirty="0" smtClean="0"/>
              <a:t>Once rivals wake up with the same idea, you’ve already “dug in” as an incumbent and can fend them off.</a:t>
            </a:r>
          </a:p>
          <a:p>
            <a:r>
              <a:rPr lang="en-US" dirty="0" smtClean="0"/>
              <a:t>Sounds simple, right?  Remember, strategy isn’t just offense.  It’s establishing AND DEFENDING your position.</a:t>
            </a:r>
          </a:p>
          <a:p>
            <a:pPr lvl="1"/>
            <a:r>
              <a:rPr lang="en-US" dirty="0" smtClean="0"/>
              <a:t>Problem #1:  How will you hold the hill if you spend all your resources getting there?  </a:t>
            </a:r>
          </a:p>
          <a:p>
            <a:pPr lvl="1"/>
            <a:r>
              <a:rPr lang="en-US" dirty="0" smtClean="0"/>
              <a:t>Problem #2:  What do you if you spend all your money to get to the hill (or the moon) and there’s already a flag on top of it?</a:t>
            </a:r>
          </a:p>
          <a:p>
            <a:pPr lvl="1"/>
            <a:r>
              <a:rPr lang="en-US" dirty="0" smtClean="0"/>
              <a:t>Problem #3:  What if you go to the wrong hill?</a:t>
            </a:r>
          </a:p>
          <a:p>
            <a:pPr lvl="1"/>
            <a:r>
              <a:rPr lang="en-US" dirty="0" smtClean="0"/>
              <a:t>Problem #4:  What if you succeed, but there’s no point in holding the hill?  [“Brass Cannon” entrepreneurship</a:t>
            </a:r>
            <a:r>
              <a:rPr lang="en-US" dirty="0" smtClean="0"/>
              <a:t>].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5814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Hit ‘</a:t>
            </a:r>
            <a:r>
              <a:rPr lang="en-US" dirty="0" err="1" smtClean="0"/>
              <a:t>Em</a:t>
            </a:r>
            <a:r>
              <a:rPr lang="en-US" dirty="0" smtClean="0"/>
              <a:t> Where They </a:t>
            </a:r>
            <a:r>
              <a:rPr lang="en-US" dirty="0" err="1" smtClean="0"/>
              <a:t>Ain’t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Idea: “Hey, that company’s got a great idea – I can rip it off and do it better…and I won’t get creamed as long as I don’t attack them head-on in their own market.”</a:t>
            </a:r>
          </a:p>
          <a:p>
            <a:pPr lvl="1"/>
            <a:r>
              <a:rPr lang="en-US" dirty="0" smtClean="0"/>
              <a:t>Transfer from a successful market to a wide-open market (e.g., </a:t>
            </a:r>
            <a:r>
              <a:rPr lang="en-US" dirty="0" err="1" smtClean="0"/>
              <a:t>Cinnabon</a:t>
            </a:r>
            <a:r>
              <a:rPr lang="en-US" dirty="0" smtClean="0"/>
              <a:t> knockoffs in Australia, just-about-everything.com in China, Papyrus Laser)</a:t>
            </a:r>
          </a:p>
          <a:p>
            <a:pPr lvl="1"/>
            <a:r>
              <a:rPr lang="en-US" dirty="0" smtClean="0"/>
              <a:t>Second movers are, on average, 1/3 faster to get to market and have a 1/3 cost advantage.</a:t>
            </a:r>
          </a:p>
          <a:p>
            <a:pPr lvl="1"/>
            <a:r>
              <a:rPr lang="en-US" dirty="0" smtClean="0"/>
              <a:t>This is seen in business-plan competitions all the time:  “I want to be the eBay of MBA case packets.”</a:t>
            </a:r>
          </a:p>
        </p:txBody>
      </p:sp>
    </p:spTree>
    <p:extLst>
      <p:ext uri="{BB962C8B-B14F-4D97-AF65-F5344CB8AC3E}">
        <p14:creationId xmlns:p14="http://schemas.microsoft.com/office/powerpoint/2010/main" val="291023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Ecological Niche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Idea: “If I can completely eliminate market rivalry, anything works.”</a:t>
            </a:r>
          </a:p>
          <a:p>
            <a:pPr lvl="1"/>
            <a:r>
              <a:rPr lang="en-US" dirty="0" smtClean="0"/>
              <a:t>T(r)</a:t>
            </a:r>
            <a:r>
              <a:rPr lang="en-US" dirty="0" err="1" smtClean="0"/>
              <a:t>ollgate</a:t>
            </a:r>
            <a:r>
              <a:rPr lang="en-US" dirty="0" smtClean="0"/>
              <a:t> strategy: Make everyone who wants to do X pay you $1. Relies on intellectual property protection (at least until a better solution arises or X becomes obsolete.)</a:t>
            </a:r>
          </a:p>
          <a:p>
            <a:pPr lvl="1"/>
            <a:r>
              <a:rPr lang="en-US" dirty="0" smtClean="0"/>
              <a:t>Specialty skill strategy:  Develop a capability with entry barriers so high that nobody else can do it; then you have a natural monopoly.  (Contrast “</a:t>
            </a:r>
            <a:r>
              <a:rPr lang="en-US" dirty="0" err="1" smtClean="0"/>
              <a:t>fustest</a:t>
            </a:r>
            <a:r>
              <a:rPr lang="en-US" dirty="0" smtClean="0"/>
              <a:t> with the </a:t>
            </a:r>
            <a:r>
              <a:rPr lang="en-US" dirty="0" err="1" smtClean="0"/>
              <a:t>mostest</a:t>
            </a:r>
            <a:r>
              <a:rPr lang="en-US" dirty="0" smtClean="0"/>
              <a:t>” – this is “</a:t>
            </a:r>
            <a:r>
              <a:rPr lang="en-US" dirty="0" err="1" smtClean="0"/>
              <a:t>bestest</a:t>
            </a:r>
            <a:r>
              <a:rPr lang="en-US" dirty="0" smtClean="0"/>
              <a:t> in the </a:t>
            </a:r>
            <a:r>
              <a:rPr lang="en-US" dirty="0" err="1" smtClean="0"/>
              <a:t>westest</a:t>
            </a:r>
            <a:r>
              <a:rPr lang="en-US" dirty="0" smtClean="0"/>
              <a:t>.”) </a:t>
            </a:r>
          </a:p>
          <a:p>
            <a:pPr lvl="1"/>
            <a:r>
              <a:rPr lang="en-US" dirty="0" smtClean="0"/>
              <a:t>Specialty market strategy:  Fly under the radar by attacking a market that’s too small for other companies to bother with. (This worked well for Dr. Pepper for a long time.)</a:t>
            </a:r>
          </a:p>
        </p:txBody>
      </p:sp>
    </p:spTree>
    <p:extLst>
      <p:ext uri="{BB962C8B-B14F-4D97-AF65-F5344CB8AC3E}">
        <p14:creationId xmlns:p14="http://schemas.microsoft.com/office/powerpoint/2010/main" val="270413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Judo Strategy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As a small company, you can do things that giant firms simply can’t afford to do.</a:t>
            </a:r>
          </a:p>
          <a:p>
            <a:pPr lvl="1"/>
            <a:r>
              <a:rPr lang="en-US" dirty="0" smtClean="0"/>
              <a:t>Rename yourself. Give away your product free for a day. Run an outrageous or risqué ad campaign.  Fire your biggest customer. Sell yourself to a bigger firm. Go out of business and start again. </a:t>
            </a:r>
          </a:p>
          <a:p>
            <a:r>
              <a:rPr lang="en-US" dirty="0"/>
              <a:t>I</a:t>
            </a:r>
            <a:r>
              <a:rPr lang="en-US" dirty="0" smtClean="0"/>
              <a:t>dea (“David vs. Goliath”): Take advantage of your big, strong, hulking opponent and use what they </a:t>
            </a:r>
            <a:r>
              <a:rPr lang="en-US" i="1" dirty="0" smtClean="0"/>
              <a:t>believe</a:t>
            </a:r>
            <a:r>
              <a:rPr lang="en-US" dirty="0" smtClean="0"/>
              <a:t> are their strengths against them. They may calmly cooperate in their own destruction without even realizing it.</a:t>
            </a:r>
          </a:p>
          <a:p>
            <a:pPr lvl="1"/>
            <a:r>
              <a:rPr lang="en-US" dirty="0" smtClean="0"/>
              <a:t>Step 1:  Choose a weapon that you can actually use well. </a:t>
            </a:r>
          </a:p>
          <a:p>
            <a:pPr lvl="1"/>
            <a:r>
              <a:rPr lang="en-US" dirty="0" smtClean="0"/>
              <a:t>Step 2:  Hit them in a precise place that nullifies their size.</a:t>
            </a:r>
          </a:p>
          <a:p>
            <a:pPr lvl="1"/>
            <a:r>
              <a:rPr lang="en-US" dirty="0" smtClean="0"/>
              <a:t>Step 3:  Let them fall down.</a:t>
            </a:r>
          </a:p>
          <a:p>
            <a:pPr lvl="1"/>
            <a:r>
              <a:rPr lang="en-US" dirty="0" smtClean="0"/>
              <a:t>Step 4:  </a:t>
            </a:r>
          </a:p>
          <a:p>
            <a:r>
              <a:rPr lang="en-US" dirty="0" smtClean="0"/>
              <a:t>Don’t explain your strategy to rivals until it’s too late.</a:t>
            </a:r>
          </a:p>
          <a:p>
            <a:pPr lvl="1"/>
            <a:r>
              <a:rPr lang="en-US" dirty="0" smtClean="0"/>
              <a:t>Management Theorist J. Brown:  “I like ‘</a:t>
            </a:r>
            <a:r>
              <a:rPr lang="en-US" dirty="0" err="1" smtClean="0"/>
              <a:t>em</a:t>
            </a:r>
            <a:r>
              <a:rPr lang="en-US" dirty="0" smtClean="0"/>
              <a:t> big and stupid.”</a:t>
            </a:r>
          </a:p>
          <a:p>
            <a:pPr lvl="1"/>
            <a:r>
              <a:rPr lang="en-US" dirty="0" smtClean="0"/>
              <a:t>The classic strategic mistakes of Evil Overlords</a:t>
            </a:r>
          </a:p>
        </p:txBody>
      </p:sp>
    </p:spTree>
    <p:extLst>
      <p:ext uri="{BB962C8B-B14F-4D97-AF65-F5344CB8AC3E}">
        <p14:creationId xmlns:p14="http://schemas.microsoft.com/office/powerpoint/2010/main" val="281671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“Net Worth” of Newness?</a:t>
            </a:r>
            <a:br>
              <a:rPr lang="en-US" dirty="0" smtClean="0"/>
            </a:br>
            <a:r>
              <a:rPr lang="en-US" i="1" dirty="0" smtClean="0"/>
              <a:t>Assets – Liabilities = Net Worth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Not small firms. </a:t>
            </a:r>
            <a:r>
              <a:rPr lang="en-US" b="1" i="1" dirty="0" smtClean="0"/>
              <a:t>YOUNG</a:t>
            </a:r>
            <a:r>
              <a:rPr lang="en-US" dirty="0" smtClean="0"/>
              <a:t> FIRMS.</a:t>
            </a:r>
          </a:p>
          <a:p>
            <a:r>
              <a:rPr lang="en-US" dirty="0" smtClean="0"/>
              <a:t>DESPITE THEIR LIABILITIES OF NEWNESS.</a:t>
            </a:r>
          </a:p>
          <a:p>
            <a:r>
              <a:rPr lang="en-US" dirty="0" smtClean="0"/>
              <a:t>Think about that.</a:t>
            </a:r>
          </a:p>
          <a:p>
            <a:endParaRPr lang="en-US" dirty="0" smtClean="0"/>
          </a:p>
        </p:txBody>
      </p:sp>
      <p:pic>
        <p:nvPicPr>
          <p:cNvPr id="1026" name="Picture 2" descr="entrepreneurship policy digest september 2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38275"/>
            <a:ext cx="8096250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73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41630</TotalTime>
  <Words>884</Words>
  <Application>Microsoft Office PowerPoint</Application>
  <PresentationFormat>On-screen Show (4:3)</PresentationFormat>
  <Paragraphs>60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Liabilities (and Assets) of Newness</vt:lpstr>
      <vt:lpstr>Liabilities of Newness</vt:lpstr>
      <vt:lpstr>Startups don’t have the same resources and capabilities as big firms</vt:lpstr>
      <vt:lpstr>Get There The Fustest with the Mostest (aka “Get Big Fast”/“Take the Hill”)</vt:lpstr>
      <vt:lpstr>Hit ‘Em Where They Ain’t</vt:lpstr>
      <vt:lpstr>The Ecological Niche</vt:lpstr>
      <vt:lpstr>Judo Strategy </vt:lpstr>
      <vt:lpstr>“Net Worth” of Newness? Assets – Liabilities = Net Worth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Liabilities and Assets of Newness</dc:title>
  <dc:creator>DC</dc:creator>
  <cp:lastModifiedBy>Joe</cp:lastModifiedBy>
  <cp:revision>86</cp:revision>
  <cp:lastPrinted>2015-10-22T22:13:23Z</cp:lastPrinted>
  <dcterms:created xsi:type="dcterms:W3CDTF">2013-05-07T18:05:20Z</dcterms:created>
  <dcterms:modified xsi:type="dcterms:W3CDTF">2015-10-22T23:27:49Z</dcterms:modified>
</cp:coreProperties>
</file>