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92"/>
  </p:normalViewPr>
  <p:slideViewPr>
    <p:cSldViewPr snapToGrid="0" snapToObjects="1">
      <p:cViewPr varScale="1">
        <p:scale>
          <a:sx n="95" d="100"/>
          <a:sy n="95" d="100"/>
        </p:scale>
        <p:origin x="680" y="168"/>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4855848-0AC5-9944-A0AB-BCCC22D283DC}" type="datetimeFigureOut">
              <a:rPr lang="en-US" smtClean="0"/>
              <a:t>2/23/16</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77A9F7C9-4AAD-434A-83BB-CCA2733AF512}"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83965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855848-0AC5-9944-A0AB-BCCC22D283DC}" type="datetimeFigureOut">
              <a:rPr lang="en-US" smtClean="0"/>
              <a:t>2/23/16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9F7C9-4AAD-434A-83BB-CCA2733AF512}" type="slidenum">
              <a:rPr lang="en-US" smtClean="0"/>
              <a:t>‹#›</a:t>
            </a:fld>
            <a:endParaRPr lang="en-US"/>
          </a:p>
        </p:txBody>
      </p:sp>
    </p:spTree>
    <p:extLst>
      <p:ext uri="{BB962C8B-B14F-4D97-AF65-F5344CB8AC3E}">
        <p14:creationId xmlns:p14="http://schemas.microsoft.com/office/powerpoint/2010/main" val="723914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855848-0AC5-9944-A0AB-BCCC22D283DC}" type="datetimeFigureOut">
              <a:rPr lang="en-US" smtClean="0"/>
              <a:t>2/23/16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9F7C9-4AAD-434A-83BB-CCA2733AF512}"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31569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4855848-0AC5-9944-A0AB-BCCC22D283DC}" type="datetimeFigureOut">
              <a:rPr lang="en-US" smtClean="0"/>
              <a:t>2/23/16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A9F7C9-4AAD-434A-83BB-CCA2733AF512}" type="slidenum">
              <a:rPr lang="en-US" smtClean="0"/>
              <a:t>‹#›</a:t>
            </a:fld>
            <a:endParaRPr lang="en-US"/>
          </a:p>
        </p:txBody>
      </p:sp>
    </p:spTree>
    <p:extLst>
      <p:ext uri="{BB962C8B-B14F-4D97-AF65-F5344CB8AC3E}">
        <p14:creationId xmlns:p14="http://schemas.microsoft.com/office/powerpoint/2010/main" val="765551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4855848-0AC5-9944-A0AB-BCCC22D283DC}" type="datetimeFigureOut">
              <a:rPr lang="en-US" smtClean="0"/>
              <a:t>2/23/16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A9F7C9-4AAD-434A-83BB-CCA2733AF512}"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51212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4855848-0AC5-9944-A0AB-BCCC22D283DC}" type="datetimeFigureOut">
              <a:rPr lang="en-US" smtClean="0"/>
              <a:t>2/23/16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A9F7C9-4AAD-434A-83BB-CCA2733AF512}"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2506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855848-0AC5-9944-A0AB-BCCC22D283DC}" type="datetimeFigureOut">
              <a:rPr lang="en-US" smtClean="0"/>
              <a:t>2/23/16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A9F7C9-4AAD-434A-83BB-CCA2733AF512}" type="slidenum">
              <a:rPr lang="en-US" smtClean="0"/>
              <a:t>‹#›</a:t>
            </a:fld>
            <a:endParaRPr lang="en-US"/>
          </a:p>
        </p:txBody>
      </p:sp>
    </p:spTree>
    <p:extLst>
      <p:ext uri="{BB962C8B-B14F-4D97-AF65-F5344CB8AC3E}">
        <p14:creationId xmlns:p14="http://schemas.microsoft.com/office/powerpoint/2010/main" val="805141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855848-0AC5-9944-A0AB-BCCC22D283DC}" type="datetimeFigureOut">
              <a:rPr lang="en-US" smtClean="0"/>
              <a:t>2/23/16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A9F7C9-4AAD-434A-83BB-CCA2733AF512}"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7705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855848-0AC5-9944-A0AB-BCCC22D283DC}" type="datetimeFigureOut">
              <a:rPr lang="en-US" smtClean="0"/>
              <a:t>2/23/16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A9F7C9-4AAD-434A-83BB-CCA2733AF512}" type="slidenum">
              <a:rPr lang="en-US" smtClean="0"/>
              <a:t>‹#›</a:t>
            </a:fld>
            <a:endParaRPr lang="en-US"/>
          </a:p>
        </p:txBody>
      </p:sp>
    </p:spTree>
    <p:extLst>
      <p:ext uri="{BB962C8B-B14F-4D97-AF65-F5344CB8AC3E}">
        <p14:creationId xmlns:p14="http://schemas.microsoft.com/office/powerpoint/2010/main" val="61130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855848-0AC5-9944-A0AB-BCCC22D283DC}" type="datetimeFigureOut">
              <a:rPr lang="en-US" smtClean="0"/>
              <a:t>2/23/16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A9F7C9-4AAD-434A-83BB-CCA2733AF512}" type="slidenum">
              <a:rPr lang="en-US" smtClean="0"/>
              <a:t>‹#›</a:t>
            </a:fld>
            <a:endParaRPr lang="en-US"/>
          </a:p>
        </p:txBody>
      </p:sp>
    </p:spTree>
    <p:extLst>
      <p:ext uri="{BB962C8B-B14F-4D97-AF65-F5344CB8AC3E}">
        <p14:creationId xmlns:p14="http://schemas.microsoft.com/office/powerpoint/2010/main" val="919483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855848-0AC5-9944-A0AB-BCCC22D283DC}" type="datetimeFigureOut">
              <a:rPr lang="en-US" smtClean="0"/>
              <a:t>2/23/16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9F7C9-4AAD-434A-83BB-CCA2733AF512}"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03899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855848-0AC5-9944-A0AB-BCCC22D283DC}" type="datetimeFigureOut">
              <a:rPr lang="en-US" smtClean="0"/>
              <a:t>2/23/16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9F7C9-4AAD-434A-83BB-CCA2733AF512}"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10322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855848-0AC5-9944-A0AB-BCCC22D283DC}" type="datetimeFigureOut">
              <a:rPr lang="en-US" smtClean="0"/>
              <a:t>2/23/16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9F7C9-4AAD-434A-83BB-CCA2733AF512}" type="slidenum">
              <a:rPr lang="en-US" smtClean="0"/>
              <a:t>‹#›</a:t>
            </a:fld>
            <a:endParaRPr lang="en-US"/>
          </a:p>
        </p:txBody>
      </p:sp>
    </p:spTree>
    <p:extLst>
      <p:ext uri="{BB962C8B-B14F-4D97-AF65-F5344CB8AC3E}">
        <p14:creationId xmlns:p14="http://schemas.microsoft.com/office/powerpoint/2010/main" val="7783936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855848-0AC5-9944-A0AB-BCCC22D283DC}" type="datetimeFigureOut">
              <a:rPr lang="en-US" smtClean="0"/>
              <a:t>2/23/16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9F7C9-4AAD-434A-83BB-CCA2733AF512}"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391816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855848-0AC5-9944-A0AB-BCCC22D283DC}" type="datetimeFigureOut">
              <a:rPr lang="en-US" smtClean="0"/>
              <a:t>2/23/16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9F7C9-4AAD-434A-83BB-CCA2733AF512}"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51600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855848-0AC5-9944-A0AB-BCCC22D283DC}" type="datetimeFigureOut">
              <a:rPr lang="en-US" smtClean="0"/>
              <a:t>2/23/16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9F7C9-4AAD-434A-83BB-CCA2733AF512}"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92900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855848-0AC5-9944-A0AB-BCCC22D283DC}" type="datetimeFigureOut">
              <a:rPr lang="en-US" smtClean="0"/>
              <a:t>2/23/16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9F7C9-4AAD-434A-83BB-CCA2733AF512}"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0225250"/>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image" Target="../media/image4.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4855848-0AC5-9944-A0AB-BCCC22D283DC}" type="datetimeFigureOut">
              <a:rPr lang="en-US" smtClean="0"/>
              <a:t>2/23/16</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7A9F7C9-4AAD-434A-83BB-CCA2733AF512}" type="slidenum">
              <a:rPr lang="en-US" smtClean="0"/>
              <a:t>‹#›</a:t>
            </a:fld>
            <a:endParaRPr lang="en-US"/>
          </a:p>
        </p:txBody>
      </p:sp>
    </p:spTree>
    <p:extLst>
      <p:ext uri="{BB962C8B-B14F-4D97-AF65-F5344CB8AC3E}">
        <p14:creationId xmlns:p14="http://schemas.microsoft.com/office/powerpoint/2010/main" val="7109023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ted.com/talks/lang/en/sheena_iyengar_choosing_what_to_choose.html"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647731"/>
          </a:xfrm>
        </p:spPr>
        <p:txBody>
          <a:bodyPr/>
          <a:lstStyle/>
          <a:p>
            <a:r>
              <a:rPr lang="en-US" b="1" dirty="0" smtClean="0"/>
              <a:t>HR @ 100mph</a:t>
            </a:r>
            <a:endParaRPr lang="en-US" b="1" dirty="0"/>
          </a:p>
        </p:txBody>
      </p:sp>
      <p:sp>
        <p:nvSpPr>
          <p:cNvPr id="3" name="Subtitle 2"/>
          <p:cNvSpPr>
            <a:spLocks noGrp="1"/>
          </p:cNvSpPr>
          <p:nvPr>
            <p:ph type="subTitle" idx="1"/>
          </p:nvPr>
        </p:nvSpPr>
        <p:spPr/>
        <p:txBody>
          <a:bodyPr>
            <a:normAutofit fontScale="92500" lnSpcReduction="20000"/>
          </a:bodyPr>
          <a:lstStyle/>
          <a:p>
            <a:r>
              <a:rPr lang="en-US" sz="3600" b="1" dirty="0" smtClean="0"/>
              <a:t>Hunter Lott</a:t>
            </a:r>
          </a:p>
          <a:p>
            <a:r>
              <a:rPr lang="en-US" dirty="0" smtClean="0"/>
              <a:t>HR Policy Studio</a:t>
            </a:r>
          </a:p>
          <a:p>
            <a:r>
              <a:rPr lang="en-US" dirty="0" err="1" smtClean="0"/>
              <a:t>HRHunterLott@gmail.com</a:t>
            </a:r>
            <a:endParaRPr lang="en-US" dirty="0" smtClean="0"/>
          </a:p>
          <a:p>
            <a:endParaRPr lang="en-US" dirty="0"/>
          </a:p>
        </p:txBody>
      </p:sp>
    </p:spTree>
    <p:extLst>
      <p:ext uri="{BB962C8B-B14F-4D97-AF65-F5344CB8AC3E}">
        <p14:creationId xmlns:p14="http://schemas.microsoft.com/office/powerpoint/2010/main" val="19818021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marL="0" indent="0" algn="ctr">
              <a:buNone/>
            </a:pPr>
            <a:r>
              <a:rPr lang="en-US" dirty="0" smtClean="0"/>
              <a:t>© 2016</a:t>
            </a:r>
          </a:p>
          <a:p>
            <a:pPr marL="0" indent="0">
              <a:buNone/>
            </a:pPr>
            <a:r>
              <a:rPr lang="en-US" dirty="0" smtClean="0"/>
              <a:t> </a:t>
            </a:r>
          </a:p>
          <a:p>
            <a:pPr marL="0" indent="0" algn="just">
              <a:buNone/>
            </a:pPr>
            <a:r>
              <a:rPr lang="en-US" b="1" dirty="0" smtClean="0"/>
              <a:t>This document is intended to help companies consider various issues associated with employment practices in the workplace. The author is not engaged in rendering legal advice or professional legal services and no attorney client relationship is created. Anyone who creates company policy with (or without) the use of this document should consult with a qualified attorney before relying on it. The law is rapidly changing and may vary from jurisdiction to jurisdiction.</a:t>
            </a:r>
            <a:endParaRPr lang="en-US" dirty="0" smtClean="0"/>
          </a:p>
          <a:p>
            <a:endParaRPr lang="en-US" dirty="0"/>
          </a:p>
        </p:txBody>
      </p:sp>
    </p:spTree>
    <p:extLst>
      <p:ext uri="{BB962C8B-B14F-4D97-AF65-F5344CB8AC3E}">
        <p14:creationId xmlns:p14="http://schemas.microsoft.com/office/powerpoint/2010/main" val="20391779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t>Headlines</a:t>
            </a:r>
            <a:endParaRPr lang="en-US" dirty="0"/>
          </a:p>
        </p:txBody>
      </p:sp>
      <p:sp>
        <p:nvSpPr>
          <p:cNvPr id="3" name="Content Placeholder 2"/>
          <p:cNvSpPr>
            <a:spLocks noGrp="1"/>
          </p:cNvSpPr>
          <p:nvPr>
            <p:ph idx="1"/>
          </p:nvPr>
        </p:nvSpPr>
        <p:spPr/>
        <p:txBody>
          <a:bodyPr>
            <a:normAutofit fontScale="85000" lnSpcReduction="20000"/>
          </a:bodyPr>
          <a:lstStyle/>
          <a:p>
            <a:r>
              <a:rPr lang="en-US" sz="3200" dirty="0"/>
              <a:t>Jury Awards $499,000 Against </a:t>
            </a:r>
            <a:r>
              <a:rPr lang="en-US" sz="3200" dirty="0" err="1"/>
              <a:t>EmCare</a:t>
            </a:r>
            <a:r>
              <a:rPr lang="en-US" sz="3200" dirty="0"/>
              <a:t> in EEOC Sexual Harassment and Retaliation </a:t>
            </a:r>
            <a:r>
              <a:rPr lang="en-US" sz="3200" dirty="0" smtClean="0"/>
              <a:t>Case</a:t>
            </a:r>
          </a:p>
          <a:p>
            <a:endParaRPr lang="en-US" sz="3200" dirty="0"/>
          </a:p>
          <a:p>
            <a:r>
              <a:rPr lang="en-US" sz="3200" dirty="0" err="1"/>
              <a:t>Pitre</a:t>
            </a:r>
            <a:r>
              <a:rPr lang="en-US" sz="3200" dirty="0"/>
              <a:t> Car Dealership to Pay over $2 Million to Resolve EEOC Same-Sex Sexual Harassment </a:t>
            </a:r>
            <a:r>
              <a:rPr lang="en-US" sz="3200" dirty="0" smtClean="0"/>
              <a:t>Suit</a:t>
            </a:r>
          </a:p>
          <a:p>
            <a:endParaRPr lang="en-US" sz="3200" dirty="0"/>
          </a:p>
          <a:p>
            <a:r>
              <a:rPr lang="en-US" sz="3200" dirty="0"/>
              <a:t>Huge Dr. Pepper Snapple Age Discrimination Verdict</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056410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The List</a:t>
            </a:r>
            <a:endParaRPr lang="en-US" b="1" dirty="0"/>
          </a:p>
        </p:txBody>
      </p:sp>
      <p:sp>
        <p:nvSpPr>
          <p:cNvPr id="3" name="Content Placeholder 2"/>
          <p:cNvSpPr>
            <a:spLocks noGrp="1"/>
          </p:cNvSpPr>
          <p:nvPr>
            <p:ph idx="1"/>
          </p:nvPr>
        </p:nvSpPr>
        <p:spPr/>
        <p:txBody>
          <a:bodyPr>
            <a:normAutofit fontScale="92500" lnSpcReduction="20000"/>
          </a:bodyPr>
          <a:lstStyle/>
          <a:p>
            <a:pPr algn="ctr"/>
            <a:r>
              <a:rPr lang="en-US" sz="3200" dirty="0"/>
              <a:t>Age</a:t>
            </a:r>
          </a:p>
          <a:p>
            <a:pPr algn="ctr"/>
            <a:r>
              <a:rPr lang="en-US" sz="3200" dirty="0"/>
              <a:t>Sex</a:t>
            </a:r>
          </a:p>
          <a:p>
            <a:pPr algn="ctr"/>
            <a:r>
              <a:rPr lang="en-US" sz="3200" dirty="0"/>
              <a:t>Race</a:t>
            </a:r>
          </a:p>
          <a:p>
            <a:pPr algn="ctr"/>
            <a:r>
              <a:rPr lang="en-US" sz="3200" dirty="0"/>
              <a:t>Religion</a:t>
            </a:r>
          </a:p>
          <a:p>
            <a:pPr algn="ctr"/>
            <a:r>
              <a:rPr lang="en-US" sz="3200" dirty="0"/>
              <a:t>National Origin</a:t>
            </a:r>
          </a:p>
          <a:p>
            <a:pPr algn="ctr"/>
            <a:r>
              <a:rPr lang="en-US" sz="3200" dirty="0" smtClean="0"/>
              <a:t>Disability</a:t>
            </a:r>
            <a:endParaRPr lang="en-US" sz="3200" dirty="0"/>
          </a:p>
        </p:txBody>
      </p:sp>
    </p:spTree>
    <p:extLst>
      <p:ext uri="{BB962C8B-B14F-4D97-AF65-F5344CB8AC3E}">
        <p14:creationId xmlns:p14="http://schemas.microsoft.com/office/powerpoint/2010/main" val="19596688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What’s NOT on the List</a:t>
            </a:r>
            <a:endParaRPr lang="en-US" dirty="0"/>
          </a:p>
        </p:txBody>
      </p:sp>
      <p:sp>
        <p:nvSpPr>
          <p:cNvPr id="3" name="Content Placeholder 2"/>
          <p:cNvSpPr>
            <a:spLocks noGrp="1"/>
          </p:cNvSpPr>
          <p:nvPr>
            <p:ph idx="1"/>
          </p:nvPr>
        </p:nvSpPr>
        <p:spPr/>
        <p:txBody>
          <a:bodyPr>
            <a:normAutofit fontScale="85000" lnSpcReduction="10000"/>
          </a:bodyPr>
          <a:lstStyle/>
          <a:p>
            <a:pPr marL="0" indent="0" algn="just">
              <a:lnSpc>
                <a:spcPct val="100000"/>
              </a:lnSpc>
              <a:spcBef>
                <a:spcPts val="0"/>
              </a:spcBef>
              <a:buNone/>
            </a:pPr>
            <a:r>
              <a:rPr lang="en-US" sz="3200" dirty="0"/>
              <a:t>Maintain positive work atmosphere by working in a cooperative manner. Maliciously motivated criticism, bullying or harassment of management will not be tolerated. Being insubordinate, threatening, intimidating, and disrespectful or assaulting a manager, coworker, customer, visitor or vendor may result in disciplinary action</a:t>
            </a:r>
            <a:r>
              <a:rPr lang="en-US" sz="3200" dirty="0" smtClean="0"/>
              <a:t>.</a:t>
            </a:r>
          </a:p>
          <a:p>
            <a:pPr marL="0" indent="0" algn="just">
              <a:lnSpc>
                <a:spcPct val="100000"/>
              </a:lnSpc>
              <a:spcBef>
                <a:spcPts val="0"/>
              </a:spcBef>
              <a:buNone/>
            </a:pPr>
            <a:endParaRPr lang="en-US" dirty="0"/>
          </a:p>
          <a:p>
            <a:pPr marL="0" indent="0" algn="just">
              <a:lnSpc>
                <a:spcPct val="100000"/>
              </a:lnSpc>
              <a:spcBef>
                <a:spcPts val="0"/>
              </a:spcBef>
              <a:buNone/>
            </a:pPr>
            <a:endParaRPr lang="en-US" dirty="0" smtClean="0"/>
          </a:p>
          <a:p>
            <a:pPr marL="0" indent="0" algn="ctr">
              <a:lnSpc>
                <a:spcPct val="100000"/>
              </a:lnSpc>
              <a:spcBef>
                <a:spcPts val="0"/>
              </a:spcBef>
              <a:buNone/>
            </a:pPr>
            <a:r>
              <a:rPr lang="en-US" b="1" dirty="0" smtClean="0"/>
              <a:t>BEHAVIOR STANDARD</a:t>
            </a:r>
            <a:endParaRPr lang="en-US" b="1"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6850987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HR Speed Limit</a:t>
            </a:r>
            <a:endParaRPr lang="en-US" dirty="0"/>
          </a:p>
        </p:txBody>
      </p:sp>
      <p:sp>
        <p:nvSpPr>
          <p:cNvPr id="3" name="Content Placeholder 2"/>
          <p:cNvSpPr>
            <a:spLocks noGrp="1"/>
          </p:cNvSpPr>
          <p:nvPr>
            <p:ph idx="1"/>
          </p:nvPr>
        </p:nvSpPr>
        <p:spPr/>
        <p:txBody>
          <a:bodyPr>
            <a:normAutofit lnSpcReduction="10000"/>
          </a:bodyPr>
          <a:lstStyle/>
          <a:p>
            <a:pPr marL="0" indent="0" algn="just">
              <a:lnSpc>
                <a:spcPct val="110000"/>
              </a:lnSpc>
              <a:buNone/>
            </a:pPr>
            <a:r>
              <a:rPr lang="en-US" dirty="0"/>
              <a:t>HR should not be about always driving 65 on the interstate. There are over 100,000 federal employees writing rules every day.* You can be 100% compliant and still make lousy business decisions!</a:t>
            </a:r>
          </a:p>
          <a:p>
            <a:pPr marL="0" indent="0" algn="just">
              <a:lnSpc>
                <a:spcPct val="110000"/>
              </a:lnSpc>
              <a:buNone/>
            </a:pPr>
            <a:endParaRPr lang="en-US" dirty="0" smtClean="0"/>
          </a:p>
          <a:p>
            <a:pPr marL="0" indent="0" algn="just">
              <a:lnSpc>
                <a:spcPct val="110000"/>
              </a:lnSpc>
              <a:buNone/>
            </a:pPr>
            <a:endParaRPr lang="en-US" dirty="0"/>
          </a:p>
          <a:p>
            <a:pPr marL="0" indent="0" algn="just">
              <a:lnSpc>
                <a:spcPct val="110000"/>
              </a:lnSpc>
              <a:buNone/>
            </a:pPr>
            <a:endParaRPr lang="en-US" dirty="0"/>
          </a:p>
          <a:p>
            <a:pPr marL="0" indent="0" algn="just">
              <a:lnSpc>
                <a:spcPct val="110000"/>
              </a:lnSpc>
              <a:buNone/>
            </a:pPr>
            <a:r>
              <a:rPr lang="en-US" sz="1600" dirty="0" smtClean="0"/>
              <a:t>*Administrative Law…Bureaucracy in a Democracy…Daniel Hall…Pearson/Prentice Hall 2009…page 131 (6.3).</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4335131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Headlines</a:t>
            </a:r>
            <a:endParaRPr lang="en-US" dirty="0"/>
          </a:p>
        </p:txBody>
      </p:sp>
      <p:sp>
        <p:nvSpPr>
          <p:cNvPr id="3" name="Content Placeholder 2"/>
          <p:cNvSpPr>
            <a:spLocks noGrp="1"/>
          </p:cNvSpPr>
          <p:nvPr>
            <p:ph idx="1"/>
          </p:nvPr>
        </p:nvSpPr>
        <p:spPr/>
        <p:txBody>
          <a:bodyPr>
            <a:normAutofit fontScale="85000" lnSpcReduction="20000"/>
          </a:bodyPr>
          <a:lstStyle/>
          <a:p>
            <a:r>
              <a:rPr lang="en-US" sz="3200" dirty="0"/>
              <a:t>Jury Awards $499,000 Against </a:t>
            </a:r>
            <a:r>
              <a:rPr lang="en-US" sz="3200" dirty="0" err="1"/>
              <a:t>EmCare</a:t>
            </a:r>
            <a:r>
              <a:rPr lang="en-US" sz="3200" dirty="0"/>
              <a:t> in EEOC Sexual Harassment and Retaliation </a:t>
            </a:r>
            <a:r>
              <a:rPr lang="en-US" sz="3200" dirty="0" smtClean="0"/>
              <a:t>Case</a:t>
            </a:r>
          </a:p>
          <a:p>
            <a:endParaRPr lang="en-US" sz="3200" dirty="0"/>
          </a:p>
          <a:p>
            <a:r>
              <a:rPr lang="en-US" sz="3200" dirty="0" err="1"/>
              <a:t>Pitre</a:t>
            </a:r>
            <a:r>
              <a:rPr lang="en-US" sz="3200" dirty="0"/>
              <a:t> Car Dealership to Pay over $2 Million to Resolve EEOC Same-Sex Sexual Harassment </a:t>
            </a:r>
            <a:r>
              <a:rPr lang="en-US" sz="3200" dirty="0" smtClean="0"/>
              <a:t>Suit</a:t>
            </a:r>
          </a:p>
          <a:p>
            <a:endParaRPr lang="en-US" sz="3200" dirty="0"/>
          </a:p>
          <a:p>
            <a:r>
              <a:rPr lang="en-US" sz="3200" dirty="0"/>
              <a:t>Huge Dr. Pepper Snapple Age Discrimination Verdict</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4649777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Decision-Making</a:t>
            </a:r>
            <a:endParaRPr lang="en-US" dirty="0"/>
          </a:p>
        </p:txBody>
      </p:sp>
      <p:sp>
        <p:nvSpPr>
          <p:cNvPr id="3" name="Content Placeholder 2"/>
          <p:cNvSpPr>
            <a:spLocks noGrp="1"/>
          </p:cNvSpPr>
          <p:nvPr>
            <p:ph idx="1"/>
          </p:nvPr>
        </p:nvSpPr>
        <p:spPr/>
        <p:txBody>
          <a:bodyPr>
            <a:normAutofit fontScale="55000" lnSpcReduction="20000"/>
          </a:bodyPr>
          <a:lstStyle/>
          <a:p>
            <a:pPr marL="0" indent="0" algn="ctr">
              <a:buNone/>
            </a:pPr>
            <a:r>
              <a:rPr lang="en-US" sz="8000" b="1" dirty="0" smtClean="0">
                <a:solidFill>
                  <a:srgbClr val="FF0000"/>
                </a:solidFill>
                <a:cs typeface="Times New Roman"/>
              </a:rPr>
              <a:t>TED</a:t>
            </a:r>
          </a:p>
          <a:p>
            <a:pPr marL="0" indent="0">
              <a:buNone/>
            </a:pPr>
            <a:r>
              <a:rPr lang="en-US" sz="3200" dirty="0" smtClean="0">
                <a:cs typeface="Times New Roman"/>
              </a:rPr>
              <a:t>Columbia University Professor Sheena </a:t>
            </a:r>
            <a:r>
              <a:rPr lang="en-US" sz="3200" dirty="0" err="1" smtClean="0">
                <a:cs typeface="Times New Roman"/>
              </a:rPr>
              <a:t>Iyengar</a:t>
            </a:r>
            <a:r>
              <a:rPr lang="en-US" sz="3200" dirty="0" smtClean="0">
                <a:cs typeface="Times New Roman"/>
              </a:rPr>
              <a:t> studies how people choose.</a:t>
            </a:r>
          </a:p>
          <a:p>
            <a:pPr marL="0" indent="0">
              <a:buNone/>
            </a:pPr>
            <a:r>
              <a:rPr lang="en-US" sz="3200" dirty="0" smtClean="0">
                <a:cs typeface="Times New Roman"/>
              </a:rPr>
              <a:t>T</a:t>
            </a:r>
            <a:r>
              <a:rPr lang="en-US" dirty="0" smtClean="0">
                <a:cs typeface="Times New Roman"/>
              </a:rPr>
              <a:t>he average CEO handles </a:t>
            </a:r>
            <a:r>
              <a:rPr lang="en-US" sz="5400" dirty="0" smtClean="0">
                <a:cs typeface="Times New Roman"/>
              </a:rPr>
              <a:t>139</a:t>
            </a:r>
            <a:r>
              <a:rPr lang="en-US" sz="2400" dirty="0" smtClean="0">
                <a:cs typeface="Times New Roman"/>
              </a:rPr>
              <a:t> tasks per week. </a:t>
            </a:r>
          </a:p>
          <a:p>
            <a:pPr marL="0" indent="0">
              <a:buNone/>
            </a:pPr>
            <a:r>
              <a:rPr lang="en-US" sz="5400" dirty="0" smtClean="0">
                <a:cs typeface="Times New Roman"/>
              </a:rPr>
              <a:t>50%</a:t>
            </a:r>
            <a:r>
              <a:rPr lang="en-US" sz="2400" dirty="0" smtClean="0">
                <a:cs typeface="Times New Roman"/>
              </a:rPr>
              <a:t> </a:t>
            </a:r>
            <a:r>
              <a:rPr lang="en-US" dirty="0" smtClean="0">
                <a:cs typeface="Times New Roman"/>
              </a:rPr>
              <a:t>of decisions relating to those tasks took less than </a:t>
            </a:r>
            <a:r>
              <a:rPr lang="en-US" sz="5400" dirty="0" smtClean="0">
                <a:cs typeface="Times New Roman"/>
              </a:rPr>
              <a:t>9</a:t>
            </a:r>
            <a:r>
              <a:rPr lang="en-US" sz="2400" dirty="0" smtClean="0">
                <a:cs typeface="Times New Roman"/>
              </a:rPr>
              <a:t> </a:t>
            </a:r>
            <a:r>
              <a:rPr lang="en-US" dirty="0" smtClean="0">
                <a:cs typeface="Times New Roman"/>
              </a:rPr>
              <a:t>minutes.</a:t>
            </a:r>
          </a:p>
          <a:p>
            <a:pPr marL="0" indent="0">
              <a:buNone/>
            </a:pPr>
            <a:r>
              <a:rPr lang="en-US" dirty="0" smtClean="0">
                <a:cs typeface="Times New Roman"/>
              </a:rPr>
              <a:t>Only </a:t>
            </a:r>
            <a:r>
              <a:rPr lang="en-US" sz="5400" dirty="0" smtClean="0">
                <a:cs typeface="Times New Roman"/>
              </a:rPr>
              <a:t>12%</a:t>
            </a:r>
            <a:r>
              <a:rPr lang="en-US" sz="2400" dirty="0" smtClean="0">
                <a:cs typeface="Times New Roman"/>
              </a:rPr>
              <a:t> </a:t>
            </a:r>
            <a:r>
              <a:rPr lang="en-US" dirty="0" smtClean="0">
                <a:cs typeface="Times New Roman"/>
              </a:rPr>
              <a:t>of those decisions took more than </a:t>
            </a:r>
            <a:r>
              <a:rPr lang="en-US" sz="5400" dirty="0" smtClean="0">
                <a:cs typeface="Times New Roman"/>
              </a:rPr>
              <a:t>1</a:t>
            </a:r>
            <a:r>
              <a:rPr lang="en-US" sz="2400" dirty="0" smtClean="0">
                <a:cs typeface="Times New Roman"/>
              </a:rPr>
              <a:t> </a:t>
            </a:r>
            <a:r>
              <a:rPr lang="en-US" dirty="0" smtClean="0">
                <a:cs typeface="Times New Roman"/>
              </a:rPr>
              <a:t>hour.</a:t>
            </a:r>
          </a:p>
          <a:p>
            <a:endParaRPr lang="en-US" sz="2400" dirty="0" smtClean="0">
              <a:cs typeface="Times New Roman"/>
            </a:endParaRPr>
          </a:p>
          <a:p>
            <a:pPr marL="0" indent="0">
              <a:buNone/>
            </a:pPr>
            <a:r>
              <a:rPr lang="en-US" sz="2000" dirty="0" smtClean="0">
                <a:cs typeface="Times New Roman"/>
                <a:hlinkClick r:id="rId2"/>
              </a:rPr>
              <a:t>http://www.ted.com/talks/lang/en/sheena_iyengar_choosing_what_to_choose.html</a:t>
            </a:r>
            <a:r>
              <a:rPr lang="en-US" sz="2000" dirty="0" smtClean="0">
                <a:cs typeface="Times New Roman"/>
              </a:rPr>
              <a:t> </a:t>
            </a:r>
            <a:r>
              <a:rPr lang="en-US" sz="2000" dirty="0" smtClean="0">
                <a:solidFill>
                  <a:schemeClr val="accent3"/>
                </a:solidFill>
                <a:cs typeface="Times New Roman"/>
              </a:rPr>
              <a:t> (posted Jan. 2012)</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7095581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220198" cy="1142503"/>
          </a:xfrm>
        </p:spPr>
        <p:txBody>
          <a:bodyPr>
            <a:normAutofit/>
          </a:bodyPr>
          <a:lstStyle/>
          <a:p>
            <a:pPr algn="ctr"/>
            <a:r>
              <a:rPr lang="en-US" b="1" dirty="0" smtClean="0"/>
              <a:t>You Be the Judge</a:t>
            </a:r>
            <a:endParaRPr lang="en-US" dirty="0"/>
          </a:p>
        </p:txBody>
      </p:sp>
      <p:sp>
        <p:nvSpPr>
          <p:cNvPr id="3" name="Content Placeholder 2"/>
          <p:cNvSpPr>
            <a:spLocks noGrp="1"/>
          </p:cNvSpPr>
          <p:nvPr>
            <p:ph idx="1"/>
          </p:nvPr>
        </p:nvSpPr>
        <p:spPr>
          <a:xfrm>
            <a:off x="838200" y="1613648"/>
            <a:ext cx="10515600" cy="4383740"/>
          </a:xfrm>
        </p:spPr>
        <p:txBody>
          <a:bodyPr>
            <a:normAutofit fontScale="70000" lnSpcReduction="20000"/>
          </a:bodyPr>
          <a:lstStyle/>
          <a:p>
            <a:endParaRPr lang="en-US" sz="3200" dirty="0" smtClean="0"/>
          </a:p>
          <a:p>
            <a:endParaRPr lang="en-US" sz="3200" dirty="0"/>
          </a:p>
          <a:p>
            <a:endParaRPr lang="en-US" sz="3200" dirty="0" smtClean="0"/>
          </a:p>
          <a:p>
            <a:r>
              <a:rPr lang="en-US" sz="3200" dirty="0" smtClean="0"/>
              <a:t>The </a:t>
            </a:r>
            <a:r>
              <a:rPr lang="en-US" sz="3200" dirty="0"/>
              <a:t>Company will pay authorized overtime in accordance with State and Federal laws</a:t>
            </a:r>
            <a:r>
              <a:rPr lang="en-US" sz="3200" dirty="0" smtClean="0"/>
              <a:t>.</a:t>
            </a:r>
          </a:p>
          <a:p>
            <a:endParaRPr lang="en-US" sz="3200" dirty="0"/>
          </a:p>
          <a:p>
            <a:r>
              <a:rPr lang="en-US" sz="3200" dirty="0"/>
              <a:t>Firing an employee for being irresistibly beautiful</a:t>
            </a:r>
            <a:r>
              <a:rPr lang="en-US" sz="3200" dirty="0" smtClean="0"/>
              <a:t>.</a:t>
            </a:r>
          </a:p>
          <a:p>
            <a:endParaRPr lang="en-US" sz="3200" dirty="0"/>
          </a:p>
          <a:p>
            <a:r>
              <a:rPr lang="en-US" sz="3200" dirty="0" smtClean="0"/>
              <a:t>Firing an alcoholic for drinking whiskey on the job.</a:t>
            </a:r>
          </a:p>
          <a:p>
            <a:endParaRPr lang="en-US" sz="3200" dirty="0"/>
          </a:p>
          <a:p>
            <a:pPr marL="0" indent="0" algn="ctr">
              <a:buNone/>
            </a:pPr>
            <a:r>
              <a:rPr lang="en-US" sz="3200" b="1" dirty="0" smtClean="0"/>
              <a:t>Which one of the above is risky?</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6185663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Ask Tougher Questions</a:t>
            </a:r>
            <a:endParaRPr lang="en-US" dirty="0"/>
          </a:p>
        </p:txBody>
      </p:sp>
      <p:sp>
        <p:nvSpPr>
          <p:cNvPr id="3" name="Content Placeholder 2"/>
          <p:cNvSpPr>
            <a:spLocks noGrp="1"/>
          </p:cNvSpPr>
          <p:nvPr>
            <p:ph idx="1"/>
          </p:nvPr>
        </p:nvSpPr>
        <p:spPr/>
        <p:txBody>
          <a:bodyPr>
            <a:normAutofit/>
          </a:bodyPr>
          <a:lstStyle/>
          <a:p>
            <a:endParaRPr lang="en-US" dirty="0" smtClean="0"/>
          </a:p>
          <a:p>
            <a:r>
              <a:rPr lang="en-US" sz="2600" dirty="0" smtClean="0"/>
              <a:t>Do you have someone working for you that you are not proud of?</a:t>
            </a:r>
          </a:p>
          <a:p>
            <a:r>
              <a:rPr lang="en-US" sz="2600" dirty="0" smtClean="0"/>
              <a:t>Would you enthusiastically re-hire all your direct reports? If not, why not and what are you doing about it?</a:t>
            </a:r>
          </a:p>
          <a:p>
            <a:r>
              <a:rPr lang="en-US" sz="2600" dirty="0" smtClean="0"/>
              <a:t>What’s the ONE good reason why an “A” player should come work  for you?</a:t>
            </a:r>
          </a:p>
          <a:p>
            <a:endParaRPr lang="en-US" dirty="0"/>
          </a:p>
        </p:txBody>
      </p:sp>
    </p:spTree>
    <p:extLst>
      <p:ext uri="{BB962C8B-B14F-4D97-AF65-F5344CB8AC3E}">
        <p14:creationId xmlns:p14="http://schemas.microsoft.com/office/powerpoint/2010/main" val="21222160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Better HR Decision-Making</a:t>
            </a:r>
            <a:endParaRPr lang="en-US" dirty="0"/>
          </a:p>
        </p:txBody>
      </p:sp>
      <p:sp>
        <p:nvSpPr>
          <p:cNvPr id="3" name="Content Placeholder 2"/>
          <p:cNvSpPr>
            <a:spLocks noGrp="1"/>
          </p:cNvSpPr>
          <p:nvPr>
            <p:ph idx="1"/>
          </p:nvPr>
        </p:nvSpPr>
        <p:spPr/>
        <p:txBody>
          <a:bodyPr>
            <a:normAutofit fontScale="77500" lnSpcReduction="20000"/>
          </a:bodyPr>
          <a:lstStyle/>
          <a:p>
            <a:r>
              <a:rPr lang="en-US" sz="3200" dirty="0" smtClean="0"/>
              <a:t>Think like outsiders… “60 Minutes”… TMZ</a:t>
            </a:r>
          </a:p>
          <a:p>
            <a:endParaRPr lang="en-US" sz="3200" dirty="0" smtClean="0"/>
          </a:p>
          <a:p>
            <a:r>
              <a:rPr lang="en-US" sz="3200" dirty="0" smtClean="0"/>
              <a:t>Count to 10 before making most decisions</a:t>
            </a:r>
          </a:p>
          <a:p>
            <a:endParaRPr lang="en-US" sz="3200" dirty="0" smtClean="0"/>
          </a:p>
          <a:p>
            <a:r>
              <a:rPr lang="en-US" sz="3200" dirty="0" smtClean="0"/>
              <a:t>Run it by someone else</a:t>
            </a:r>
          </a:p>
          <a:p>
            <a:pPr marL="0" indent="0">
              <a:buNone/>
            </a:pPr>
            <a:endParaRPr lang="en-US" sz="3200" dirty="0" smtClean="0"/>
          </a:p>
          <a:p>
            <a:r>
              <a:rPr lang="en-US" sz="3200" dirty="0" smtClean="0"/>
              <a:t>Say it or read it out loud</a:t>
            </a:r>
          </a:p>
          <a:p>
            <a:endParaRPr lang="en-US" dirty="0"/>
          </a:p>
        </p:txBody>
      </p:sp>
    </p:spTree>
    <p:extLst>
      <p:ext uri="{BB962C8B-B14F-4D97-AF65-F5344CB8AC3E}">
        <p14:creationId xmlns:p14="http://schemas.microsoft.com/office/powerpoint/2010/main" val="38073051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32</TotalTime>
  <Words>394</Words>
  <Application>Microsoft Macintosh PowerPoint</Application>
  <PresentationFormat>Widescreen</PresentationFormat>
  <Paragraphs>69</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Garamond</vt:lpstr>
      <vt:lpstr>Times New Roman</vt:lpstr>
      <vt:lpstr>Arial</vt:lpstr>
      <vt:lpstr>Organic</vt:lpstr>
      <vt:lpstr>HR @ 100mph</vt:lpstr>
      <vt:lpstr>PowerPoint Presentation</vt:lpstr>
      <vt:lpstr>Headlines</vt:lpstr>
      <vt:lpstr>The List</vt:lpstr>
      <vt:lpstr>What’s NOT on the List</vt:lpstr>
      <vt:lpstr>HR Speed Limit</vt:lpstr>
      <vt:lpstr>Headlines</vt:lpstr>
      <vt:lpstr>Decision-Making</vt:lpstr>
      <vt:lpstr>You Be the Judge</vt:lpstr>
      <vt:lpstr>Ask Tougher Questions</vt:lpstr>
      <vt:lpstr>Better HR Decision-Making</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Hunter Lott</dc:creator>
  <cp:lastModifiedBy>Hunter Lott</cp:lastModifiedBy>
  <cp:revision>14</cp:revision>
  <dcterms:created xsi:type="dcterms:W3CDTF">2016-02-24T01:06:08Z</dcterms:created>
  <dcterms:modified xsi:type="dcterms:W3CDTF">2016-02-24T01:38:49Z</dcterms:modified>
</cp:coreProperties>
</file>