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6" r:id="rId5"/>
    <p:sldId id="261" r:id="rId6"/>
    <p:sldId id="262" r:id="rId7"/>
    <p:sldId id="263" r:id="rId8"/>
    <p:sldId id="268" r:id="rId9"/>
    <p:sldId id="269" r:id="rId10"/>
    <p:sldId id="270" r:id="rId11"/>
    <p:sldId id="271" r:id="rId12"/>
    <p:sldId id="272" r:id="rId13"/>
    <p:sldId id="266" r:id="rId14"/>
    <p:sldId id="273" r:id="rId15"/>
    <p:sldId id="274" r:id="rId16"/>
    <p:sldId id="267" r:id="rId17"/>
    <p:sldId id="25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DD4"/>
    <a:srgbClr val="94D500"/>
    <a:srgbClr val="7B7C80"/>
    <a:srgbClr val="A3E25D"/>
    <a:srgbClr val="6464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226"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06228A-3333-46BF-8F8C-49C3CAAD756B}" type="datetimeFigureOut">
              <a:rPr lang="en-US" smtClean="0"/>
              <a:t>3/2/2016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0AD493-30D8-44BD-B309-381A479BB1D9}" type="slidenum">
              <a:rPr lang="en-US" smtClean="0"/>
              <a:t>‹#›</a:t>
            </a:fld>
            <a:endParaRPr lang="en-US"/>
          </a:p>
        </p:txBody>
      </p:sp>
    </p:spTree>
    <p:extLst>
      <p:ext uri="{BB962C8B-B14F-4D97-AF65-F5344CB8AC3E}">
        <p14:creationId xmlns:p14="http://schemas.microsoft.com/office/powerpoint/2010/main" val="2662753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0AD493-30D8-44BD-B309-381A479BB1D9}" type="slidenum">
              <a:rPr lang="en-US" smtClean="0"/>
              <a:t>1</a:t>
            </a:fld>
            <a:endParaRPr lang="en-US"/>
          </a:p>
        </p:txBody>
      </p:sp>
    </p:spTree>
    <p:extLst>
      <p:ext uri="{BB962C8B-B14F-4D97-AF65-F5344CB8AC3E}">
        <p14:creationId xmlns:p14="http://schemas.microsoft.com/office/powerpoint/2010/main" val="1427180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0AD493-30D8-44BD-B309-381A479BB1D9}" type="slidenum">
              <a:rPr lang="en-US" smtClean="0"/>
              <a:t>3</a:t>
            </a:fld>
            <a:endParaRPr lang="en-US"/>
          </a:p>
        </p:txBody>
      </p:sp>
    </p:spTree>
    <p:extLst>
      <p:ext uri="{BB962C8B-B14F-4D97-AF65-F5344CB8AC3E}">
        <p14:creationId xmlns:p14="http://schemas.microsoft.com/office/powerpoint/2010/main" val="1425278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3D9BBB-B2F3-45F1-9F1A-39403D319F76}" type="datetimeFigureOut">
              <a:rPr lang="en-US" smtClean="0"/>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4AEF02-7D94-4E6C-B3DD-0915F84459C7}" type="slidenum">
              <a:rPr lang="en-US" smtClean="0"/>
              <a:t>‹#›</a:t>
            </a:fld>
            <a:endParaRPr lang="en-US"/>
          </a:p>
        </p:txBody>
      </p:sp>
    </p:spTree>
    <p:extLst>
      <p:ext uri="{BB962C8B-B14F-4D97-AF65-F5344CB8AC3E}">
        <p14:creationId xmlns:p14="http://schemas.microsoft.com/office/powerpoint/2010/main" val="20963296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C:\Users\mleos\Desktop\Captur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9124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762000" y="457200"/>
            <a:ext cx="6096000" cy="2133600"/>
          </a:xfrm>
        </p:spPr>
        <p:txBody>
          <a:bodyPr anchor="t"/>
          <a:lstStyle>
            <a:lvl1pPr algn="l">
              <a:defRPr sz="4000" b="0" cap="all">
                <a:solidFill>
                  <a:schemeClr val="bg1"/>
                </a:solidFill>
              </a:defRPr>
            </a:lvl1pPr>
          </a:lstStyle>
          <a:p>
            <a:r>
              <a:rPr lang="en-US" dirty="0" smtClean="0"/>
              <a:t>Title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923D9BBB-B2F3-45F1-9F1A-39403D319F76}" type="datetimeFigureOut">
              <a:rPr lang="en-US" smtClean="0"/>
              <a:pPr/>
              <a:t>3/2/2016</a:t>
            </a:fld>
            <a:endParaRPr lang="en-US" dirty="0"/>
          </a:p>
        </p:txBody>
      </p:sp>
      <p:sp>
        <p:nvSpPr>
          <p:cNvPr id="5" name="Footer Placeholder 4"/>
          <p:cNvSpPr>
            <a:spLocks noGrp="1"/>
          </p:cNvSpPr>
          <p:nvPr>
            <p:ph type="ftr" sz="quarter" idx="11"/>
          </p:nvPr>
        </p:nvSpPr>
        <p:spPr/>
        <p:txBody>
          <a:bodyPr/>
          <a:lstStyle>
            <a:lvl1pPr>
              <a:defRPr sz="1800">
                <a:solidFill>
                  <a:schemeClr val="bg1"/>
                </a:solidFill>
              </a:defRPr>
            </a:lvl1pPr>
          </a:lstStyle>
          <a:p>
            <a:r>
              <a:rPr lang="en-US" smtClean="0"/>
              <a:t>LiftFund.com</a:t>
            </a:r>
            <a:endParaRPr lang="en-US" dirty="0"/>
          </a:p>
        </p:txBody>
      </p:sp>
      <p:sp>
        <p:nvSpPr>
          <p:cNvPr id="6" name="Slide Number Placeholder 5"/>
          <p:cNvSpPr>
            <a:spLocks noGrp="1"/>
          </p:cNvSpPr>
          <p:nvPr>
            <p:ph type="sldNum" sz="quarter" idx="12"/>
          </p:nvPr>
        </p:nvSpPr>
        <p:spPr/>
        <p:txBody>
          <a:bodyPr/>
          <a:lstStyle/>
          <a:p>
            <a:fld id="{1D4AEF02-7D94-4E6C-B3DD-0915F84459C7}" type="slidenum">
              <a:rPr lang="en-US" smtClean="0"/>
              <a:t>‹#›</a:t>
            </a:fld>
            <a:endParaRPr lang="en-US"/>
          </a:p>
        </p:txBody>
      </p:sp>
    </p:spTree>
    <p:extLst>
      <p:ext uri="{BB962C8B-B14F-4D97-AF65-F5344CB8AC3E}">
        <p14:creationId xmlns:p14="http://schemas.microsoft.com/office/powerpoint/2010/main" val="306930269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C:\Users\mleos\Desktop\Little Man LF.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72373" y="3419475"/>
            <a:ext cx="1571625" cy="34385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1"/>
            <a:ext cx="8229600" cy="427737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lvl1pPr>
              <a:defRPr sz="1400" b="1">
                <a:solidFill>
                  <a:schemeClr val="tx1">
                    <a:lumMod val="50000"/>
                    <a:lumOff val="50000"/>
                  </a:schemeClr>
                </a:solidFill>
              </a:defRPr>
            </a:lvl1pPr>
          </a:lstStyle>
          <a:p>
            <a:r>
              <a:rPr lang="en-US" dirty="0" smtClean="0"/>
              <a:t>LiftFund.com</a:t>
            </a:r>
            <a:endParaRPr lang="en-US" dirty="0"/>
          </a:p>
        </p:txBody>
      </p:sp>
      <p:sp>
        <p:nvSpPr>
          <p:cNvPr id="6" name="Slide Number Placeholder 5"/>
          <p:cNvSpPr>
            <a:spLocks noGrp="1"/>
          </p:cNvSpPr>
          <p:nvPr>
            <p:ph type="sldNum" sz="quarter" idx="12"/>
          </p:nvPr>
        </p:nvSpPr>
        <p:spPr/>
        <p:txBody>
          <a:bodyPr/>
          <a:lstStyle/>
          <a:p>
            <a:fld id="{1D4AEF02-7D94-4E6C-B3DD-0915F84459C7}" type="slidenum">
              <a:rPr lang="en-US" smtClean="0"/>
              <a:t>‹#›</a:t>
            </a:fld>
            <a:endParaRPr lang="en-US"/>
          </a:p>
        </p:txBody>
      </p:sp>
      <p:pic>
        <p:nvPicPr>
          <p:cNvPr id="8" name="A6F6BF5C-A7F4-4671-9304-E8BD97CA533C" descr="B20B061F-9712-4A8F-BACF-D5A7541D5DD4@Belkin"/>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57200" y="6014099"/>
            <a:ext cx="1749281" cy="684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p:cNvCxnSpPr/>
          <p:nvPr userDrawn="1"/>
        </p:nvCxnSpPr>
        <p:spPr>
          <a:xfrm>
            <a:off x="457200" y="1524000"/>
            <a:ext cx="8229600" cy="0"/>
          </a:xfrm>
          <a:prstGeom prst="line">
            <a:avLst/>
          </a:prstGeom>
          <a:ln w="38100">
            <a:solidFill>
              <a:srgbClr val="94D5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825852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3D9BBB-B2F3-45F1-9F1A-39403D319F76}" type="datetimeFigureOut">
              <a:rPr lang="en-US" smtClean="0"/>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4AEF02-7D94-4E6C-B3DD-0915F84459C7}" type="slidenum">
              <a:rPr lang="en-US" smtClean="0"/>
              <a:t>‹#›</a:t>
            </a:fld>
            <a:endParaRPr lang="en-US"/>
          </a:p>
        </p:txBody>
      </p:sp>
    </p:spTree>
    <p:extLst>
      <p:ext uri="{BB962C8B-B14F-4D97-AF65-F5344CB8AC3E}">
        <p14:creationId xmlns:p14="http://schemas.microsoft.com/office/powerpoint/2010/main" val="207868164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3D9BBB-B2F3-45F1-9F1A-39403D319F76}" type="datetimeFigureOut">
              <a:rPr lang="en-US" smtClean="0"/>
              <a:t>3/2/2016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4AEF02-7D94-4E6C-B3DD-0915F84459C7}" type="slidenum">
              <a:rPr lang="en-US" smtClean="0"/>
              <a:t>‹#›</a:t>
            </a:fld>
            <a:endParaRPr lang="en-US"/>
          </a:p>
        </p:txBody>
      </p:sp>
    </p:spTree>
    <p:extLst>
      <p:ext uri="{BB962C8B-B14F-4D97-AF65-F5344CB8AC3E}">
        <p14:creationId xmlns:p14="http://schemas.microsoft.com/office/powerpoint/2010/main" val="366105980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3D9BBB-B2F3-45F1-9F1A-39403D319F76}" type="datetimeFigureOut">
              <a:rPr lang="en-US" smtClean="0"/>
              <a:t>3/2/2016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4AEF02-7D94-4E6C-B3DD-0915F84459C7}" type="slidenum">
              <a:rPr lang="en-US" smtClean="0"/>
              <a:t>‹#›</a:t>
            </a:fld>
            <a:endParaRPr lang="en-US"/>
          </a:p>
        </p:txBody>
      </p:sp>
    </p:spTree>
    <p:extLst>
      <p:ext uri="{BB962C8B-B14F-4D97-AF65-F5344CB8AC3E}">
        <p14:creationId xmlns:p14="http://schemas.microsoft.com/office/powerpoint/2010/main" val="147923185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3D9BBB-B2F3-45F1-9F1A-39403D319F76}" type="datetimeFigureOut">
              <a:rPr lang="en-US" smtClean="0"/>
              <a:t>3/2/2016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4AEF02-7D94-4E6C-B3DD-0915F84459C7}" type="slidenum">
              <a:rPr lang="en-US" smtClean="0"/>
              <a:t>‹#›</a:t>
            </a:fld>
            <a:endParaRPr lang="en-US"/>
          </a:p>
        </p:txBody>
      </p:sp>
    </p:spTree>
    <p:extLst>
      <p:ext uri="{BB962C8B-B14F-4D97-AF65-F5344CB8AC3E}">
        <p14:creationId xmlns:p14="http://schemas.microsoft.com/office/powerpoint/2010/main" val="331366694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http://www.liftfund.com/"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mailto:agonzalez@liftfund.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Users\mleo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9124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0" y="914400"/>
            <a:ext cx="7772400" cy="1323439"/>
          </a:xfrm>
          <a:prstGeom prst="rect">
            <a:avLst/>
          </a:prstGeom>
          <a:noFill/>
        </p:spPr>
        <p:txBody>
          <a:bodyPr wrap="square" rtlCol="0">
            <a:spAutoFit/>
          </a:bodyPr>
          <a:lstStyle/>
          <a:p>
            <a:r>
              <a:rPr lang="en-US" sz="4000" dirty="0" smtClean="0">
                <a:solidFill>
                  <a:schemeClr val="bg1"/>
                </a:solidFill>
                <a:latin typeface="Helvetica Narrow Bold" pitchFamily="34" charset="0"/>
              </a:rPr>
              <a:t>Alternative Access to Capital for Small Businesses </a:t>
            </a:r>
          </a:p>
        </p:txBody>
      </p:sp>
      <p:sp>
        <p:nvSpPr>
          <p:cNvPr id="2" name="TextBox 1"/>
          <p:cNvSpPr txBox="1"/>
          <p:nvPr/>
        </p:nvSpPr>
        <p:spPr>
          <a:xfrm>
            <a:off x="3505200" y="6324600"/>
            <a:ext cx="2209800" cy="461665"/>
          </a:xfrm>
          <a:prstGeom prst="rect">
            <a:avLst/>
          </a:prstGeom>
          <a:noFill/>
        </p:spPr>
        <p:txBody>
          <a:bodyPr wrap="square" rtlCol="0">
            <a:spAutoFit/>
          </a:bodyPr>
          <a:lstStyle/>
          <a:p>
            <a:pPr algn="ctr"/>
            <a:r>
              <a:rPr lang="en-US" sz="2400" b="1" dirty="0" smtClean="0">
                <a:solidFill>
                  <a:schemeClr val="bg1"/>
                </a:solidFill>
              </a:rPr>
              <a:t>LiftFund.com</a:t>
            </a:r>
            <a:endParaRPr lang="en-US" sz="2400" b="1" dirty="0">
              <a:solidFill>
                <a:schemeClr val="bg1"/>
              </a:solidFill>
            </a:endParaRPr>
          </a:p>
        </p:txBody>
      </p:sp>
    </p:spTree>
    <p:extLst>
      <p:ext uri="{BB962C8B-B14F-4D97-AF65-F5344CB8AC3E}">
        <p14:creationId xmlns:p14="http://schemas.microsoft.com/office/powerpoint/2010/main" val="3629508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pPr lvl="1">
              <a:buFont typeface="Arial" pitchFamily="34" charset="0"/>
              <a:buChar char="•"/>
              <a:defRPr/>
            </a:pPr>
            <a:r>
              <a:rPr lang="en-US" sz="2200" dirty="0" err="1" smtClean="0">
                <a:latin typeface="Georgia" pitchFamily="18" charset="0"/>
                <a:cs typeface="Arial" pitchFamily="34" charset="0"/>
              </a:rPr>
              <a:t>LiftFund</a:t>
            </a:r>
            <a:r>
              <a:rPr lang="en-US" sz="2200" dirty="0" smtClean="0">
                <a:latin typeface="Georgia" pitchFamily="18" charset="0"/>
                <a:cs typeface="Arial" pitchFamily="34" charset="0"/>
              </a:rPr>
              <a:t> </a:t>
            </a:r>
            <a:r>
              <a:rPr lang="en-US" sz="2200" dirty="0">
                <a:latin typeface="Georgia" pitchFamily="18" charset="0"/>
                <a:cs typeface="Arial" pitchFamily="34" charset="0"/>
              </a:rPr>
              <a:t>– Who We Are</a:t>
            </a:r>
          </a:p>
          <a:p>
            <a:pPr lvl="1">
              <a:buFont typeface="Arial" pitchFamily="34" charset="0"/>
              <a:buChar char="•"/>
              <a:defRPr/>
            </a:pPr>
            <a:r>
              <a:rPr lang="en-US" sz="2200" dirty="0" smtClean="0">
                <a:latin typeface="Georgia" pitchFamily="18" charset="0"/>
                <a:cs typeface="Arial" pitchFamily="34" charset="0"/>
              </a:rPr>
              <a:t>Our </a:t>
            </a:r>
            <a:r>
              <a:rPr lang="en-US" sz="2200" dirty="0">
                <a:latin typeface="Georgia" pitchFamily="18" charset="0"/>
                <a:cs typeface="Arial" pitchFamily="34" charset="0"/>
              </a:rPr>
              <a:t>Products and </a:t>
            </a:r>
            <a:r>
              <a:rPr lang="en-US" sz="2200" dirty="0" smtClean="0">
                <a:latin typeface="Georgia" pitchFamily="18" charset="0"/>
                <a:cs typeface="Arial" pitchFamily="34" charset="0"/>
              </a:rPr>
              <a:t>Services</a:t>
            </a:r>
          </a:p>
          <a:p>
            <a:pPr lvl="1">
              <a:buFont typeface="Arial" pitchFamily="34" charset="0"/>
              <a:buChar char="•"/>
              <a:defRPr/>
            </a:pPr>
            <a:r>
              <a:rPr lang="en-US" sz="2200" dirty="0" smtClean="0">
                <a:latin typeface="Georgia" pitchFamily="18" charset="0"/>
                <a:cs typeface="Arial" pitchFamily="34" charset="0"/>
              </a:rPr>
              <a:t>CDFIs, Banks and the SBA</a:t>
            </a:r>
          </a:p>
          <a:p>
            <a:pPr lvl="1">
              <a:buFont typeface="Arial" pitchFamily="34" charset="0"/>
              <a:buChar char="•"/>
              <a:defRPr/>
            </a:pPr>
            <a:r>
              <a:rPr lang="en-US" sz="2200" dirty="0" smtClean="0">
                <a:latin typeface="Georgia" pitchFamily="18" charset="0"/>
                <a:cs typeface="Arial" pitchFamily="34" charset="0"/>
              </a:rPr>
              <a:t>SBA 7a Community Advantage Loan Program</a:t>
            </a:r>
            <a:endParaRPr lang="en-US" sz="2200" dirty="0">
              <a:latin typeface="Georgia" pitchFamily="18" charset="0"/>
              <a:cs typeface="Arial" pitchFamily="34" charset="0"/>
            </a:endParaRPr>
          </a:p>
          <a:p>
            <a:pPr lvl="1">
              <a:buFont typeface="Arial" pitchFamily="34" charset="0"/>
              <a:buChar char="•"/>
              <a:defRPr/>
            </a:pPr>
            <a:r>
              <a:rPr lang="en-US" sz="2200" dirty="0" smtClean="0">
                <a:latin typeface="Georgia" pitchFamily="18" charset="0"/>
                <a:cs typeface="Arial" pitchFamily="34" charset="0"/>
              </a:rPr>
              <a:t>“C’s” </a:t>
            </a:r>
            <a:r>
              <a:rPr lang="en-US" sz="2200" dirty="0">
                <a:latin typeface="Georgia" pitchFamily="18" charset="0"/>
                <a:cs typeface="Arial" pitchFamily="34" charset="0"/>
              </a:rPr>
              <a:t>of Accessing Capital</a:t>
            </a:r>
          </a:p>
          <a:p>
            <a:pPr lvl="1">
              <a:buFont typeface="Arial" pitchFamily="34" charset="0"/>
              <a:buChar char="•"/>
              <a:defRPr/>
            </a:pPr>
            <a:r>
              <a:rPr lang="en-US" sz="2200" dirty="0">
                <a:latin typeface="Georgia" pitchFamily="18" charset="0"/>
                <a:cs typeface="Arial" pitchFamily="34" charset="0"/>
              </a:rPr>
              <a:t>Tips for Preparing </a:t>
            </a:r>
            <a:r>
              <a:rPr lang="en-US" sz="2200" dirty="0" smtClean="0">
                <a:latin typeface="Georgia" pitchFamily="18" charset="0"/>
                <a:cs typeface="Arial" pitchFamily="34" charset="0"/>
              </a:rPr>
              <a:t>for Financing</a:t>
            </a:r>
          </a:p>
          <a:p>
            <a:pPr lvl="1">
              <a:buFont typeface="Arial" pitchFamily="34" charset="0"/>
              <a:buChar char="•"/>
              <a:defRPr/>
            </a:pPr>
            <a:r>
              <a:rPr lang="en-US" sz="2200" dirty="0" smtClean="0">
                <a:latin typeface="Georgia" pitchFamily="18" charset="0"/>
                <a:cs typeface="Arial" pitchFamily="34" charset="0"/>
              </a:rPr>
              <a:t>Expectations of Lender and Borrowers</a:t>
            </a:r>
          </a:p>
          <a:p>
            <a:pPr lvl="1">
              <a:buFont typeface="Arial" pitchFamily="34" charset="0"/>
              <a:buChar char="•"/>
              <a:defRPr/>
            </a:pPr>
            <a:r>
              <a:rPr lang="en-US" sz="2200" dirty="0" smtClean="0">
                <a:latin typeface="Georgia" pitchFamily="18" charset="0"/>
                <a:cs typeface="Arial" pitchFamily="34" charset="0"/>
              </a:rPr>
              <a:t>Questions</a:t>
            </a:r>
            <a:endParaRPr lang="en-US" dirty="0">
              <a:latin typeface="Arial" pitchFamily="34" charset="0"/>
              <a:cs typeface="Arial" pitchFamily="34" charset="0"/>
            </a:endParaRPr>
          </a:p>
          <a:p>
            <a:pPr marL="0" indent="0">
              <a:buNone/>
            </a:pPr>
            <a:endParaRPr lang="en-US" dirty="0"/>
          </a:p>
        </p:txBody>
      </p:sp>
    </p:spTree>
    <p:extLst>
      <p:ext uri="{BB962C8B-B14F-4D97-AF65-F5344CB8AC3E}">
        <p14:creationId xmlns:p14="http://schemas.microsoft.com/office/powerpoint/2010/main" val="6960763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we are</a:t>
            </a:r>
            <a:endParaRPr lang="en-US" dirty="0"/>
          </a:p>
        </p:txBody>
      </p:sp>
      <p:sp>
        <p:nvSpPr>
          <p:cNvPr id="3" name="Content Placeholder 2"/>
          <p:cNvSpPr>
            <a:spLocks noGrp="1"/>
          </p:cNvSpPr>
          <p:nvPr>
            <p:ph idx="1"/>
          </p:nvPr>
        </p:nvSpPr>
        <p:spPr>
          <a:xfrm>
            <a:off x="457200" y="1600201"/>
            <a:ext cx="7848600" cy="4277374"/>
          </a:xfrm>
        </p:spPr>
        <p:txBody>
          <a:bodyPr>
            <a:normAutofit/>
          </a:bodyPr>
          <a:lstStyle/>
          <a:p>
            <a:pPr marL="0" indent="0">
              <a:buNone/>
            </a:pPr>
            <a:endParaRPr lang="en-US" sz="2600" dirty="0" smtClean="0">
              <a:latin typeface="Georgia" pitchFamily="18" charset="0"/>
            </a:endParaRPr>
          </a:p>
          <a:p>
            <a:pPr marL="0" indent="0">
              <a:buNone/>
            </a:pPr>
            <a:r>
              <a:rPr lang="en-US" sz="2600" dirty="0" smtClean="0">
                <a:latin typeface="Georgia" pitchFamily="18" charset="0"/>
              </a:rPr>
              <a:t>The mission of </a:t>
            </a:r>
            <a:r>
              <a:rPr lang="en-US" sz="2600" dirty="0" err="1" smtClean="0">
                <a:latin typeface="Georgia" pitchFamily="18" charset="0"/>
              </a:rPr>
              <a:t>LiftFund</a:t>
            </a:r>
            <a:r>
              <a:rPr lang="en-US" sz="2600" dirty="0" smtClean="0">
                <a:latin typeface="Georgia" pitchFamily="18" charset="0"/>
              </a:rPr>
              <a:t>, </a:t>
            </a:r>
          </a:p>
          <a:p>
            <a:pPr marL="0" indent="0">
              <a:buNone/>
            </a:pPr>
            <a:r>
              <a:rPr lang="en-US" sz="2600" dirty="0" smtClean="0">
                <a:latin typeface="Georgia" pitchFamily="18" charset="0"/>
              </a:rPr>
              <a:t>formerly known as Accion Texas, </a:t>
            </a:r>
          </a:p>
          <a:p>
            <a:pPr marL="0" indent="0">
              <a:buNone/>
            </a:pPr>
            <a:r>
              <a:rPr lang="en-US" sz="2600" dirty="0" smtClean="0">
                <a:latin typeface="Georgia" pitchFamily="18" charset="0"/>
              </a:rPr>
              <a:t>is to provide </a:t>
            </a:r>
            <a:r>
              <a:rPr lang="en-US" sz="2600" dirty="0">
                <a:latin typeface="Georgia" pitchFamily="18" charset="0"/>
              </a:rPr>
              <a:t>credit and </a:t>
            </a:r>
            <a:r>
              <a:rPr lang="en-US" sz="2600" dirty="0" smtClean="0">
                <a:latin typeface="Georgia" pitchFamily="18" charset="0"/>
              </a:rPr>
              <a:t>services </a:t>
            </a:r>
          </a:p>
          <a:p>
            <a:pPr marL="0" indent="0">
              <a:buNone/>
            </a:pPr>
            <a:r>
              <a:rPr lang="en-US" sz="2600" dirty="0" smtClean="0">
                <a:latin typeface="Georgia" pitchFamily="18" charset="0"/>
              </a:rPr>
              <a:t>to small businesses and </a:t>
            </a:r>
          </a:p>
          <a:p>
            <a:pPr marL="0" indent="0">
              <a:buNone/>
            </a:pPr>
            <a:r>
              <a:rPr lang="en-US" sz="2600" dirty="0" smtClean="0">
                <a:latin typeface="Georgia" pitchFamily="18" charset="0"/>
              </a:rPr>
              <a:t>entrepreneurs </a:t>
            </a:r>
            <a:r>
              <a:rPr lang="en-US" sz="2600" dirty="0">
                <a:latin typeface="Georgia" pitchFamily="18" charset="0"/>
              </a:rPr>
              <a:t>who do </a:t>
            </a:r>
            <a:r>
              <a:rPr lang="en-US" sz="2600" dirty="0" smtClean="0">
                <a:latin typeface="Georgia" pitchFamily="18" charset="0"/>
              </a:rPr>
              <a:t>not </a:t>
            </a:r>
            <a:r>
              <a:rPr lang="en-US" sz="2600" dirty="0">
                <a:latin typeface="Georgia" pitchFamily="18" charset="0"/>
              </a:rPr>
              <a:t>have access to loans from commercial sources and to provide leadership and innovation to the </a:t>
            </a:r>
            <a:r>
              <a:rPr lang="en-US" sz="2600" dirty="0" smtClean="0">
                <a:latin typeface="Georgia" pitchFamily="18" charset="0"/>
              </a:rPr>
              <a:t>small business community.</a:t>
            </a:r>
            <a:endParaRPr lang="en-US" sz="2600" dirty="0">
              <a:latin typeface="Georgia" pitchFamily="18" charset="0"/>
            </a:endParaRPr>
          </a:p>
        </p:txBody>
      </p:sp>
      <p:pic>
        <p:nvPicPr>
          <p:cNvPr id="4" name="Picture 6" descr="http://www.dallasnews.com/sharedcontent/dws/img/v3/11-04-2010.NB_04matta.GQ12TJRIT.1.jpg"/>
          <p:cNvPicPr>
            <a:picLocks noChangeAspect="1" noChangeArrowheads="1"/>
          </p:cNvPicPr>
          <p:nvPr/>
        </p:nvPicPr>
        <p:blipFill>
          <a:blip r:embed="rId3" cstate="print"/>
          <a:srcRect/>
          <a:stretch>
            <a:fillRect/>
          </a:stretch>
        </p:blipFill>
        <p:spPr bwMode="auto">
          <a:xfrm>
            <a:off x="5715000" y="1752600"/>
            <a:ext cx="3033840" cy="1958994"/>
          </a:xfrm>
          <a:prstGeom prst="rect">
            <a:avLst/>
          </a:prstGeom>
          <a:noFill/>
          <a:ln>
            <a:noFill/>
          </a:ln>
          <a:effectLst>
            <a:glow rad="63500">
              <a:schemeClr val="accent1">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451921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Products and Services</a:t>
            </a:r>
            <a:endParaRPr lang="en-US" dirty="0"/>
          </a:p>
        </p:txBody>
      </p:sp>
      <p:sp>
        <p:nvSpPr>
          <p:cNvPr id="3" name="Content Placeholder 2"/>
          <p:cNvSpPr>
            <a:spLocks noGrp="1"/>
          </p:cNvSpPr>
          <p:nvPr>
            <p:ph idx="1"/>
          </p:nvPr>
        </p:nvSpPr>
        <p:spPr/>
        <p:txBody>
          <a:bodyPr>
            <a:normAutofit fontScale="92500" lnSpcReduction="20000"/>
          </a:bodyPr>
          <a:lstStyle/>
          <a:p>
            <a:pPr marL="0" indent="0">
              <a:buFontTx/>
              <a:buNone/>
              <a:defRPr/>
            </a:pPr>
            <a:r>
              <a:rPr lang="en-US" sz="2400" dirty="0">
                <a:latin typeface="Georgia" pitchFamily="18" charset="0"/>
                <a:cs typeface="Arial" pitchFamily="34" charset="0"/>
              </a:rPr>
              <a:t>To achieve our mission we provide:</a:t>
            </a:r>
          </a:p>
          <a:p>
            <a:pPr marL="0" indent="0">
              <a:buNone/>
              <a:defRPr/>
            </a:pPr>
            <a:r>
              <a:rPr lang="en-US" sz="2400" b="1" dirty="0">
                <a:latin typeface="Georgia" pitchFamily="18" charset="0"/>
                <a:cs typeface="Arial" pitchFamily="34" charset="0"/>
              </a:rPr>
              <a:t>Loans:</a:t>
            </a:r>
          </a:p>
          <a:p>
            <a:pPr lvl="1">
              <a:defRPr/>
            </a:pPr>
            <a:r>
              <a:rPr lang="en-US" sz="2400" dirty="0">
                <a:latin typeface="Georgia" pitchFamily="18" charset="0"/>
                <a:cs typeface="Arial" pitchFamily="34" charset="0"/>
              </a:rPr>
              <a:t>Small Business loans </a:t>
            </a:r>
            <a:r>
              <a:rPr lang="en-US" sz="2400" dirty="0" smtClean="0">
                <a:latin typeface="Georgia" pitchFamily="18" charset="0"/>
                <a:cs typeface="Arial" pitchFamily="34" charset="0"/>
              </a:rPr>
              <a:t>ranging from $500 </a:t>
            </a:r>
            <a:r>
              <a:rPr lang="en-US" sz="2400" dirty="0">
                <a:latin typeface="Georgia" pitchFamily="18" charset="0"/>
                <a:cs typeface="Arial" pitchFamily="34" charset="0"/>
              </a:rPr>
              <a:t>to </a:t>
            </a:r>
            <a:r>
              <a:rPr lang="en-US" sz="2400" dirty="0" smtClean="0">
                <a:latin typeface="Georgia" pitchFamily="18" charset="0"/>
                <a:cs typeface="Arial" pitchFamily="34" charset="0"/>
              </a:rPr>
              <a:t>$500,000 </a:t>
            </a:r>
          </a:p>
          <a:p>
            <a:pPr lvl="1">
              <a:defRPr/>
            </a:pPr>
            <a:r>
              <a:rPr lang="en-US" sz="2400" dirty="0" smtClean="0">
                <a:latin typeface="Georgia" pitchFamily="18" charset="0"/>
                <a:cs typeface="Arial" pitchFamily="34" charset="0"/>
              </a:rPr>
              <a:t>Interest Rates from 10.5% - 18%; Terms 2-5 years</a:t>
            </a:r>
          </a:p>
          <a:p>
            <a:pPr lvl="1">
              <a:defRPr/>
            </a:pPr>
            <a:r>
              <a:rPr lang="en-US" sz="2400" dirty="0" smtClean="0">
                <a:latin typeface="Georgia" pitchFamily="18" charset="0"/>
                <a:cs typeface="Arial" pitchFamily="34" charset="0"/>
              </a:rPr>
              <a:t>SBA 7a CA Lender; Terms up to 10 years</a:t>
            </a:r>
            <a:endParaRPr lang="en-US" sz="2400" dirty="0">
              <a:latin typeface="Georgia" pitchFamily="18" charset="0"/>
              <a:cs typeface="Arial" pitchFamily="34" charset="0"/>
            </a:endParaRPr>
          </a:p>
          <a:p>
            <a:pPr lvl="1">
              <a:defRPr/>
            </a:pPr>
            <a:r>
              <a:rPr lang="en-US" sz="2400" dirty="0" smtClean="0">
                <a:latin typeface="Georgia" pitchFamily="18" charset="0"/>
                <a:cs typeface="Arial" pitchFamily="34" charset="0"/>
              </a:rPr>
              <a:t>SBA </a:t>
            </a:r>
            <a:r>
              <a:rPr lang="en-US" sz="2400" dirty="0">
                <a:latin typeface="Georgia" pitchFamily="18" charset="0"/>
                <a:cs typeface="Arial" pitchFamily="34" charset="0"/>
              </a:rPr>
              <a:t>504 program </a:t>
            </a:r>
            <a:r>
              <a:rPr lang="en-US" sz="2400" dirty="0" smtClean="0">
                <a:latin typeface="Georgia" pitchFamily="18" charset="0"/>
                <a:cs typeface="Arial" pitchFamily="34" charset="0"/>
              </a:rPr>
              <a:t>can lend up to $5 million (Texas only)</a:t>
            </a:r>
            <a:endParaRPr lang="en-US" sz="2400" dirty="0">
              <a:latin typeface="Georgia" pitchFamily="18" charset="0"/>
              <a:cs typeface="Arial" pitchFamily="34" charset="0"/>
            </a:endParaRPr>
          </a:p>
          <a:p>
            <a:pPr lvl="1">
              <a:defRPr/>
            </a:pPr>
            <a:r>
              <a:rPr lang="en-US" sz="2400" dirty="0">
                <a:latin typeface="Georgia" pitchFamily="18" charset="0"/>
                <a:cs typeface="Arial" pitchFamily="34" charset="0"/>
              </a:rPr>
              <a:t>Loans for equipment, working capital, building purchases and improvements, inventory, marketing and other needs</a:t>
            </a:r>
          </a:p>
          <a:p>
            <a:pPr marL="0" indent="0">
              <a:buNone/>
              <a:defRPr/>
            </a:pPr>
            <a:r>
              <a:rPr lang="en-US" sz="2400" b="1" dirty="0">
                <a:latin typeface="Georgia" pitchFamily="18" charset="0"/>
                <a:cs typeface="Arial" pitchFamily="34" charset="0"/>
              </a:rPr>
              <a:t>Business Education: </a:t>
            </a:r>
          </a:p>
          <a:p>
            <a:pPr lvl="1">
              <a:defRPr/>
            </a:pPr>
            <a:r>
              <a:rPr lang="en-US" sz="2400" dirty="0" smtClean="0">
                <a:latin typeface="Georgia" pitchFamily="18" charset="0"/>
                <a:cs typeface="Arial" pitchFamily="34" charset="0"/>
              </a:rPr>
              <a:t>Support </a:t>
            </a:r>
            <a:r>
              <a:rPr lang="en-US" sz="2400" dirty="0">
                <a:latin typeface="Georgia" pitchFamily="18" charset="0"/>
                <a:cs typeface="Arial" pitchFamily="34" charset="0"/>
              </a:rPr>
              <a:t>for many industries including restaurants, construction, trucking, retail, and many more</a:t>
            </a:r>
          </a:p>
          <a:p>
            <a:pPr lvl="1">
              <a:defRPr/>
            </a:pPr>
            <a:r>
              <a:rPr lang="en-US" sz="2400" dirty="0">
                <a:latin typeface="Georgia" pitchFamily="18" charset="0"/>
                <a:cs typeface="Arial" pitchFamily="34" charset="0"/>
              </a:rPr>
              <a:t>Business and financial </a:t>
            </a:r>
            <a:r>
              <a:rPr lang="en-US" sz="2400" dirty="0" smtClean="0">
                <a:latin typeface="Georgia" pitchFamily="18" charset="0"/>
                <a:cs typeface="Arial" pitchFamily="34" charset="0"/>
              </a:rPr>
              <a:t>advice </a:t>
            </a:r>
          </a:p>
          <a:p>
            <a:pPr lvl="1">
              <a:defRPr/>
            </a:pPr>
            <a:r>
              <a:rPr lang="en-US" sz="2400" dirty="0" smtClean="0">
                <a:latin typeface="Georgia" pitchFamily="18" charset="0"/>
                <a:cs typeface="Arial" pitchFamily="34" charset="0"/>
              </a:rPr>
              <a:t>Workshops and classes</a:t>
            </a:r>
            <a:endParaRPr lang="en-US" sz="2400" dirty="0">
              <a:latin typeface="Georgia" pitchFamily="18" charset="0"/>
              <a:cs typeface="Arial" pitchFamily="34" charset="0"/>
            </a:endParaRPr>
          </a:p>
          <a:p>
            <a:endParaRPr lang="en-US" dirty="0"/>
          </a:p>
        </p:txBody>
      </p:sp>
    </p:spTree>
    <p:extLst>
      <p:ext uri="{BB962C8B-B14F-4D97-AF65-F5344CB8AC3E}">
        <p14:creationId xmlns:p14="http://schemas.microsoft.com/office/powerpoint/2010/main" val="5007766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CDFIs, Banks and the SBA</a:t>
            </a:r>
            <a:endParaRPr lang="en-US" dirty="0"/>
          </a:p>
        </p:txBody>
      </p:sp>
      <p:sp>
        <p:nvSpPr>
          <p:cNvPr id="3" name="Content Placeholder 2"/>
          <p:cNvSpPr>
            <a:spLocks noGrp="1"/>
          </p:cNvSpPr>
          <p:nvPr>
            <p:ph idx="1"/>
          </p:nvPr>
        </p:nvSpPr>
        <p:spPr/>
        <p:txBody>
          <a:bodyPr>
            <a:normAutofit/>
          </a:bodyPr>
          <a:lstStyle/>
          <a:p>
            <a:r>
              <a:rPr lang="en-US" dirty="0" smtClean="0"/>
              <a:t>Community development financial institutions (CDFIs) are private financial institutions dedicated to delivering responsible, affordable lending to help disadvantaged people and communities join the economic mainstream</a:t>
            </a:r>
            <a:endParaRPr lang="en-US" dirty="0"/>
          </a:p>
          <a:p>
            <a:pPr lvl="1"/>
            <a:r>
              <a:rPr lang="en-US" dirty="0" smtClean="0"/>
              <a:t>Alternative to traditional financial institutions</a:t>
            </a:r>
          </a:p>
          <a:p>
            <a:pPr lvl="1"/>
            <a:r>
              <a:rPr lang="en-US" dirty="0"/>
              <a:t> </a:t>
            </a:r>
            <a:r>
              <a:rPr lang="en-US" dirty="0" smtClean="0"/>
              <a:t>Work hand-in-hand with banks and the SBA to increase lending options for small businesses</a:t>
            </a:r>
          </a:p>
        </p:txBody>
      </p:sp>
    </p:spTree>
    <p:extLst>
      <p:ext uri="{BB962C8B-B14F-4D97-AF65-F5344CB8AC3E}">
        <p14:creationId xmlns:p14="http://schemas.microsoft.com/office/powerpoint/2010/main" val="42842902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SBA 7a Community Advantage</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a:t>Community Advantage (CA) is a pilot 7a loan program introduced by the Small Business Administration (SBA) in 2011 to meet the credit, and management and technical assistance needs, of small businesses in underserved markets. This pilot program is provided to mission-oriented lenders, primarily non-profit financial intermediaries (CDFI’s and CDC’s), that are focused on economic development in underserved markets!</a:t>
            </a:r>
          </a:p>
          <a:p>
            <a:pPr marL="0" indent="0">
              <a:buNone/>
            </a:pPr>
            <a:endParaRPr lang="en-US" dirty="0" smtClean="0"/>
          </a:p>
        </p:txBody>
      </p:sp>
    </p:spTree>
    <p:extLst>
      <p:ext uri="{BB962C8B-B14F-4D97-AF65-F5344CB8AC3E}">
        <p14:creationId xmlns:p14="http://schemas.microsoft.com/office/powerpoint/2010/main" val="26889374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Eligibility for SBA 7a CA</a:t>
            </a:r>
            <a:endParaRPr lang="en-US" dirty="0"/>
          </a:p>
        </p:txBody>
      </p:sp>
      <p:sp>
        <p:nvSpPr>
          <p:cNvPr id="3" name="Content Placeholder 2"/>
          <p:cNvSpPr>
            <a:spLocks noGrp="1"/>
          </p:cNvSpPr>
          <p:nvPr>
            <p:ph idx="1"/>
          </p:nvPr>
        </p:nvSpPr>
        <p:spPr/>
        <p:txBody>
          <a:bodyPr>
            <a:normAutofit fontScale="92500" lnSpcReduction="10000"/>
          </a:bodyPr>
          <a:lstStyle/>
          <a:p>
            <a:r>
              <a:rPr lang="en-US" dirty="0"/>
              <a:t>Business is physically located in </a:t>
            </a:r>
            <a:r>
              <a:rPr lang="en-US" dirty="0" smtClean="0"/>
              <a:t>Low-to </a:t>
            </a:r>
            <a:r>
              <a:rPr lang="en-US" dirty="0"/>
              <a:t>Moderate Income (LMI) Communities</a:t>
            </a:r>
          </a:p>
          <a:p>
            <a:r>
              <a:rPr lang="en-US" dirty="0" smtClean="0"/>
              <a:t>Businesses located in Empowerment Zones, Enterprise Communities, or HUB Zones.</a:t>
            </a:r>
          </a:p>
          <a:p>
            <a:r>
              <a:rPr lang="en-US" dirty="0" smtClean="0"/>
              <a:t>Veteran-owned </a:t>
            </a:r>
            <a:r>
              <a:rPr lang="en-US" dirty="0"/>
              <a:t>business: Business must be </a:t>
            </a:r>
            <a:r>
              <a:rPr lang="en-US" dirty="0" smtClean="0"/>
              <a:t>at least 51% </a:t>
            </a:r>
            <a:r>
              <a:rPr lang="en-US" dirty="0" smtClean="0"/>
              <a:t>owned/controlled by a veteran</a:t>
            </a:r>
            <a:r>
              <a:rPr lang="en-US" dirty="0"/>
              <a:t>. </a:t>
            </a:r>
          </a:p>
          <a:p>
            <a:r>
              <a:rPr lang="en-US" dirty="0" smtClean="0"/>
              <a:t>Businesses </a:t>
            </a:r>
            <a:r>
              <a:rPr lang="en-US" dirty="0"/>
              <a:t>where more than 50% of their full time workforce is </a:t>
            </a:r>
            <a:r>
              <a:rPr lang="en-US" dirty="0" smtClean="0"/>
              <a:t>considered low-income </a:t>
            </a:r>
            <a:r>
              <a:rPr lang="en-US" dirty="0"/>
              <a:t>or resides in LMI census tracts. </a:t>
            </a:r>
          </a:p>
          <a:p>
            <a:pPr marL="0" indent="0">
              <a:buNone/>
            </a:pPr>
            <a:endParaRPr lang="en-US" dirty="0" smtClean="0"/>
          </a:p>
        </p:txBody>
      </p:sp>
    </p:spTree>
    <p:extLst>
      <p:ext uri="{BB962C8B-B14F-4D97-AF65-F5344CB8AC3E}">
        <p14:creationId xmlns:p14="http://schemas.microsoft.com/office/powerpoint/2010/main" val="12133596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SBA 7a CA Loan Program Details</a:t>
            </a:r>
            <a:endParaRPr lang="en-US" dirty="0"/>
          </a:p>
        </p:txBody>
      </p:sp>
      <p:sp>
        <p:nvSpPr>
          <p:cNvPr id="3" name="Content Placeholder 2"/>
          <p:cNvSpPr>
            <a:spLocks noGrp="1"/>
          </p:cNvSpPr>
          <p:nvPr>
            <p:ph idx="1"/>
          </p:nvPr>
        </p:nvSpPr>
        <p:spPr/>
        <p:txBody>
          <a:bodyPr>
            <a:normAutofit/>
          </a:bodyPr>
          <a:lstStyle/>
          <a:p>
            <a:r>
              <a:rPr lang="en-US" dirty="0"/>
              <a:t>Loan Amount:  From $35,000 to $250,000. </a:t>
            </a:r>
          </a:p>
          <a:p>
            <a:r>
              <a:rPr lang="en-US" dirty="0" smtClean="0"/>
              <a:t>Interest </a:t>
            </a:r>
            <a:r>
              <a:rPr lang="en-US" dirty="0"/>
              <a:t>rate: maximum of prime +6</a:t>
            </a:r>
            <a:r>
              <a:rPr lang="en-US" dirty="0" smtClean="0"/>
              <a:t>%.</a:t>
            </a:r>
            <a:endParaRPr lang="en-US" dirty="0"/>
          </a:p>
          <a:p>
            <a:r>
              <a:rPr lang="en-US" dirty="0" smtClean="0"/>
              <a:t>Term</a:t>
            </a:r>
            <a:r>
              <a:rPr lang="en-US" dirty="0"/>
              <a:t>: depending on purpose of loan and  useful life of the </a:t>
            </a:r>
            <a:r>
              <a:rPr lang="en-US" dirty="0" smtClean="0"/>
              <a:t>collateral.</a:t>
            </a:r>
            <a:endParaRPr lang="en-US" dirty="0"/>
          </a:p>
          <a:p>
            <a:r>
              <a:rPr lang="en-US" dirty="0" smtClean="0"/>
              <a:t>No </a:t>
            </a:r>
            <a:r>
              <a:rPr lang="en-US" dirty="0"/>
              <a:t>Revolving Lines of Credit.</a:t>
            </a:r>
          </a:p>
          <a:p>
            <a:r>
              <a:rPr lang="en-US" dirty="0" smtClean="0"/>
              <a:t>Collateral </a:t>
            </a:r>
            <a:r>
              <a:rPr lang="en-US" dirty="0"/>
              <a:t>is </a:t>
            </a:r>
            <a:r>
              <a:rPr lang="en-US" dirty="0" smtClean="0"/>
              <a:t>required.</a:t>
            </a:r>
            <a:endParaRPr lang="en-US" dirty="0"/>
          </a:p>
          <a:p>
            <a:pPr marL="0" indent="0">
              <a:buNone/>
            </a:pPr>
            <a:endParaRPr lang="en-US" dirty="0" smtClean="0"/>
          </a:p>
        </p:txBody>
      </p:sp>
    </p:spTree>
    <p:extLst>
      <p:ext uri="{BB962C8B-B14F-4D97-AF65-F5344CB8AC3E}">
        <p14:creationId xmlns:p14="http://schemas.microsoft.com/office/powerpoint/2010/main" val="25649175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SBA 7a Eligible Businesses</a:t>
            </a:r>
            <a:endParaRPr lang="en-US" dirty="0"/>
          </a:p>
        </p:txBody>
      </p:sp>
      <p:sp>
        <p:nvSpPr>
          <p:cNvPr id="3" name="Content Placeholder 2"/>
          <p:cNvSpPr>
            <a:spLocks noGrp="1"/>
          </p:cNvSpPr>
          <p:nvPr>
            <p:ph idx="1"/>
          </p:nvPr>
        </p:nvSpPr>
        <p:spPr>
          <a:xfrm>
            <a:off x="457200" y="1600200"/>
            <a:ext cx="8229600" cy="4876799"/>
          </a:xfrm>
        </p:spPr>
        <p:txBody>
          <a:bodyPr>
            <a:normAutofit fontScale="92500" lnSpcReduction="20000"/>
          </a:bodyPr>
          <a:lstStyle/>
          <a:p>
            <a:r>
              <a:rPr lang="en-US" dirty="0"/>
              <a:t>For profit operating company  located in the United States  in areas served by </a:t>
            </a:r>
            <a:r>
              <a:rPr lang="en-US" dirty="0" err="1" smtClean="0"/>
              <a:t>LiftFund</a:t>
            </a:r>
            <a:endParaRPr lang="en-US" dirty="0" smtClean="0"/>
          </a:p>
          <a:p>
            <a:r>
              <a:rPr lang="en-US" dirty="0" smtClean="0"/>
              <a:t>Must </a:t>
            </a:r>
            <a:r>
              <a:rPr lang="en-US" dirty="0"/>
              <a:t>be a legal business  </a:t>
            </a:r>
          </a:p>
          <a:p>
            <a:r>
              <a:rPr lang="en-US" dirty="0" smtClean="0"/>
              <a:t>Start </a:t>
            </a:r>
            <a:r>
              <a:rPr lang="en-US" dirty="0"/>
              <a:t>up businesses with less than two years of operations may be considered if applicant possesses years of strong relevant experience, equity in the business, and an alternate source of income.</a:t>
            </a:r>
          </a:p>
          <a:p>
            <a:r>
              <a:rPr lang="en-US" dirty="0" smtClean="0"/>
              <a:t>Business </a:t>
            </a:r>
            <a:r>
              <a:rPr lang="en-US" dirty="0"/>
              <a:t>is located in an underserved market</a:t>
            </a:r>
          </a:p>
          <a:p>
            <a:r>
              <a:rPr lang="en-US" dirty="0" smtClean="0"/>
              <a:t>Speculative</a:t>
            </a:r>
            <a:r>
              <a:rPr lang="en-US" dirty="0"/>
              <a:t>, Investment and Income Producing Real Estate </a:t>
            </a:r>
            <a:r>
              <a:rPr lang="en-US" dirty="0" smtClean="0"/>
              <a:t>are </a:t>
            </a:r>
            <a:r>
              <a:rPr lang="en-US" b="1" u="sng" dirty="0" smtClean="0"/>
              <a:t>NOT</a:t>
            </a:r>
            <a:r>
              <a:rPr lang="en-US" dirty="0" smtClean="0"/>
              <a:t> </a:t>
            </a:r>
            <a:r>
              <a:rPr lang="en-US" dirty="0"/>
              <a:t>eligible </a:t>
            </a:r>
          </a:p>
        </p:txBody>
      </p:sp>
    </p:spTree>
    <p:extLst>
      <p:ext uri="{BB962C8B-B14F-4D97-AF65-F5344CB8AC3E}">
        <p14:creationId xmlns:p14="http://schemas.microsoft.com/office/powerpoint/2010/main" val="32959641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5 Cs of Accessing Capital</a:t>
            </a:r>
            <a:endParaRPr lang="en-US" dirty="0"/>
          </a:p>
        </p:txBody>
      </p:sp>
      <p:sp>
        <p:nvSpPr>
          <p:cNvPr id="3" name="Content Placeholder 2"/>
          <p:cNvSpPr>
            <a:spLocks noGrp="1"/>
          </p:cNvSpPr>
          <p:nvPr>
            <p:ph idx="1"/>
          </p:nvPr>
        </p:nvSpPr>
        <p:spPr/>
        <p:txBody>
          <a:bodyPr>
            <a:normAutofit fontScale="40000" lnSpcReduction="20000"/>
          </a:bodyPr>
          <a:lstStyle/>
          <a:p>
            <a:pPr marL="0" indent="0">
              <a:buClr>
                <a:schemeClr val="tx1"/>
              </a:buClr>
              <a:buNone/>
            </a:pPr>
            <a:endParaRPr lang="en-US" sz="3400" dirty="0">
              <a:latin typeface="Georgia" pitchFamily="18" charset="0"/>
            </a:endParaRPr>
          </a:p>
          <a:p>
            <a:pPr marL="0" indent="0">
              <a:buClr>
                <a:schemeClr val="tx1"/>
              </a:buClr>
              <a:buNone/>
            </a:pPr>
            <a:r>
              <a:rPr lang="en-US" sz="3400" b="1" dirty="0">
                <a:latin typeface="Georgia" pitchFamily="18" charset="0"/>
              </a:rPr>
              <a:t>Credit history: 	</a:t>
            </a:r>
            <a:r>
              <a:rPr lang="en-US" sz="3400" dirty="0">
                <a:latin typeface="Georgia" pitchFamily="18" charset="0"/>
              </a:rPr>
              <a:t>What does your credit history show?</a:t>
            </a:r>
          </a:p>
          <a:p>
            <a:pPr marL="0" indent="0">
              <a:buClr>
                <a:schemeClr val="tx1"/>
              </a:buClr>
              <a:buNone/>
            </a:pPr>
            <a:r>
              <a:rPr lang="en-US" sz="3400" dirty="0">
                <a:latin typeface="Georgia" pitchFamily="18" charset="0"/>
              </a:rPr>
              <a:t>                      	Collection? Charge Off? Bankruptcy?  Judgment?</a:t>
            </a:r>
          </a:p>
          <a:p>
            <a:pPr marL="0" indent="0">
              <a:buClr>
                <a:schemeClr val="tx1"/>
              </a:buClr>
              <a:buNone/>
            </a:pPr>
            <a:endParaRPr lang="en-US" sz="3400" b="1" dirty="0" smtClean="0">
              <a:latin typeface="Georgia" pitchFamily="18" charset="0"/>
            </a:endParaRPr>
          </a:p>
          <a:p>
            <a:pPr marL="0" indent="0">
              <a:buClr>
                <a:schemeClr val="tx1"/>
              </a:buClr>
              <a:buNone/>
            </a:pPr>
            <a:r>
              <a:rPr lang="en-US" sz="3400" b="1" dirty="0" smtClean="0">
                <a:latin typeface="Georgia" pitchFamily="18" charset="0"/>
              </a:rPr>
              <a:t>Capacity</a:t>
            </a:r>
            <a:r>
              <a:rPr lang="en-US" sz="3400" b="1" dirty="0">
                <a:latin typeface="Georgia" pitchFamily="18" charset="0"/>
              </a:rPr>
              <a:t>: </a:t>
            </a:r>
            <a:r>
              <a:rPr lang="en-US" sz="3400" b="1" dirty="0" smtClean="0">
                <a:latin typeface="Georgia" pitchFamily="18" charset="0"/>
              </a:rPr>
              <a:t>		</a:t>
            </a:r>
            <a:r>
              <a:rPr lang="en-US" sz="3400" dirty="0" smtClean="0">
                <a:latin typeface="Georgia" pitchFamily="18" charset="0"/>
              </a:rPr>
              <a:t>Do </a:t>
            </a:r>
            <a:r>
              <a:rPr lang="en-US" sz="3400" dirty="0">
                <a:latin typeface="Georgia" pitchFamily="18" charset="0"/>
              </a:rPr>
              <a:t>you have the ability to repay the loan successfully?  </a:t>
            </a:r>
          </a:p>
          <a:p>
            <a:pPr marL="0" indent="0">
              <a:buClr>
                <a:schemeClr val="tx1"/>
              </a:buClr>
              <a:buNone/>
            </a:pPr>
            <a:r>
              <a:rPr lang="en-US" sz="3400" dirty="0">
                <a:latin typeface="Georgia" pitchFamily="18" charset="0"/>
              </a:rPr>
              <a:t>	      	</a:t>
            </a:r>
          </a:p>
          <a:p>
            <a:pPr marL="0" indent="0">
              <a:buClr>
                <a:schemeClr val="tx1"/>
              </a:buClr>
              <a:buNone/>
            </a:pPr>
            <a:endParaRPr lang="en-US" sz="3400" b="1" dirty="0">
              <a:latin typeface="Georgia" pitchFamily="18" charset="0"/>
            </a:endParaRPr>
          </a:p>
          <a:p>
            <a:pPr marL="0" indent="0">
              <a:buClr>
                <a:schemeClr val="tx1"/>
              </a:buClr>
              <a:buNone/>
            </a:pPr>
            <a:r>
              <a:rPr lang="en-US" sz="3400" b="1" dirty="0">
                <a:latin typeface="Georgia" pitchFamily="18" charset="0"/>
              </a:rPr>
              <a:t>Collateral: 	</a:t>
            </a:r>
            <a:r>
              <a:rPr lang="en-US" sz="3400" dirty="0">
                <a:latin typeface="Georgia" pitchFamily="18" charset="0"/>
              </a:rPr>
              <a:t>What type of assets can you pledge to secure the loan?   </a:t>
            </a:r>
          </a:p>
          <a:p>
            <a:pPr marL="0" indent="0">
              <a:buClr>
                <a:schemeClr val="tx1"/>
              </a:buClr>
              <a:buNone/>
            </a:pPr>
            <a:r>
              <a:rPr lang="en-US" sz="3400" dirty="0">
                <a:latin typeface="Georgia" pitchFamily="18" charset="0"/>
              </a:rPr>
              <a:t>	        	What items have you purchased for your business?</a:t>
            </a:r>
          </a:p>
          <a:p>
            <a:pPr marL="0" indent="0">
              <a:buClr>
                <a:schemeClr val="tx1"/>
              </a:buClr>
              <a:buNone/>
            </a:pPr>
            <a:r>
              <a:rPr lang="en-US" sz="3400" b="1" dirty="0">
                <a:latin typeface="Georgia" pitchFamily="18" charset="0"/>
              </a:rPr>
              <a:t>	       	</a:t>
            </a:r>
          </a:p>
          <a:p>
            <a:pPr marL="0" indent="0">
              <a:buClr>
                <a:schemeClr val="tx1"/>
              </a:buClr>
              <a:buNone/>
            </a:pPr>
            <a:r>
              <a:rPr lang="en-US" b="1" dirty="0" smtClean="0">
                <a:latin typeface="Georgia" pitchFamily="18" charset="0"/>
              </a:rPr>
              <a:t>Character: </a:t>
            </a:r>
            <a:r>
              <a:rPr lang="en-US" b="1" dirty="0">
                <a:latin typeface="Georgia" pitchFamily="18" charset="0"/>
              </a:rPr>
              <a:t>	</a:t>
            </a:r>
            <a:r>
              <a:rPr lang="en-US" dirty="0">
                <a:latin typeface="Georgia" pitchFamily="18" charset="0"/>
              </a:rPr>
              <a:t>What is your background, experiences, and expertise?  </a:t>
            </a:r>
          </a:p>
          <a:p>
            <a:pPr marL="0" indent="0">
              <a:buClr>
                <a:schemeClr val="tx1"/>
              </a:buClr>
              <a:buNone/>
            </a:pPr>
            <a:r>
              <a:rPr lang="en-US" dirty="0">
                <a:latin typeface="Georgia" pitchFamily="18" charset="0"/>
              </a:rPr>
              <a:t>	       	Is your business related to that experience?  </a:t>
            </a:r>
          </a:p>
          <a:p>
            <a:pPr marL="0" indent="0">
              <a:buClr>
                <a:schemeClr val="tx1"/>
              </a:buClr>
              <a:buNone/>
            </a:pPr>
            <a:r>
              <a:rPr lang="en-US" dirty="0">
                <a:latin typeface="Georgia" pitchFamily="18" charset="0"/>
              </a:rPr>
              <a:t>		To improve your business and improve your </a:t>
            </a:r>
            <a:r>
              <a:rPr lang="en-US" dirty="0" smtClean="0">
                <a:latin typeface="Georgia" pitchFamily="18" charset="0"/>
              </a:rPr>
              <a:t>credit</a:t>
            </a:r>
          </a:p>
          <a:p>
            <a:pPr marL="0" indent="0">
              <a:buClr>
                <a:schemeClr val="tx1"/>
              </a:buClr>
              <a:buNone/>
            </a:pPr>
            <a:endParaRPr lang="en-US" dirty="0" smtClean="0">
              <a:latin typeface="Georgia" pitchFamily="18" charset="0"/>
            </a:endParaRPr>
          </a:p>
          <a:p>
            <a:pPr marL="0" indent="0">
              <a:buClr>
                <a:schemeClr val="tx1"/>
              </a:buClr>
              <a:buNone/>
            </a:pPr>
            <a:r>
              <a:rPr lang="en-US" b="1" dirty="0">
                <a:latin typeface="Georgia" pitchFamily="18" charset="0"/>
              </a:rPr>
              <a:t>Conditions: 	</a:t>
            </a:r>
            <a:r>
              <a:rPr lang="en-US" dirty="0">
                <a:latin typeface="Georgia" pitchFamily="18" charset="0"/>
              </a:rPr>
              <a:t>Do you have a clearly defined purpose of how the loan will be</a:t>
            </a:r>
          </a:p>
          <a:p>
            <a:pPr marL="0" indent="0">
              <a:buClr>
                <a:schemeClr val="tx1"/>
              </a:buClr>
              <a:buNone/>
            </a:pPr>
            <a:r>
              <a:rPr lang="en-US" dirty="0">
                <a:latin typeface="Georgia" pitchFamily="18" charset="0"/>
              </a:rPr>
              <a:t>		used for your business? </a:t>
            </a:r>
          </a:p>
          <a:p>
            <a:pPr marL="0" indent="0">
              <a:buClr>
                <a:schemeClr val="tx1"/>
              </a:buClr>
              <a:buNone/>
            </a:pPr>
            <a:r>
              <a:rPr lang="en-US" dirty="0">
                <a:latin typeface="Georgia" pitchFamily="18" charset="0"/>
              </a:rPr>
              <a:t>		How is the industry and economy doing?   </a:t>
            </a:r>
          </a:p>
          <a:p>
            <a:pPr marL="0" indent="0">
              <a:buClr>
                <a:schemeClr val="tx1"/>
              </a:buClr>
              <a:buNone/>
            </a:pPr>
            <a:r>
              <a:rPr lang="en-US" dirty="0">
                <a:latin typeface="Georgia" pitchFamily="18" charset="0"/>
              </a:rPr>
              <a:t>		What does your Business Plan look </a:t>
            </a:r>
            <a:r>
              <a:rPr lang="en-US" dirty="0" smtClean="0">
                <a:latin typeface="Georgia" pitchFamily="18" charset="0"/>
              </a:rPr>
              <a:t>like</a:t>
            </a:r>
            <a:r>
              <a:rPr lang="en-US" dirty="0">
                <a:latin typeface="Georgia" pitchFamily="18" charset="0"/>
              </a:rPr>
              <a:t>?</a:t>
            </a:r>
          </a:p>
        </p:txBody>
      </p:sp>
    </p:spTree>
    <p:extLst>
      <p:ext uri="{BB962C8B-B14F-4D97-AF65-F5344CB8AC3E}">
        <p14:creationId xmlns:p14="http://schemas.microsoft.com/office/powerpoint/2010/main" val="13997356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Tips for Preparing for Financing</a:t>
            </a:r>
            <a:endParaRPr lang="en-US" dirty="0"/>
          </a:p>
        </p:txBody>
      </p:sp>
      <p:sp>
        <p:nvSpPr>
          <p:cNvPr id="3" name="Content Placeholder 2"/>
          <p:cNvSpPr>
            <a:spLocks noGrp="1"/>
          </p:cNvSpPr>
          <p:nvPr>
            <p:ph idx="1"/>
          </p:nvPr>
        </p:nvSpPr>
        <p:spPr/>
        <p:txBody>
          <a:bodyPr>
            <a:normAutofit fontScale="92500" lnSpcReduction="10000"/>
          </a:bodyPr>
          <a:lstStyle/>
          <a:p>
            <a:r>
              <a:rPr lang="en-US" sz="3100" dirty="0" smtClean="0">
                <a:latin typeface="Georgia" panose="02040502050405020303" pitchFamily="18" charset="0"/>
              </a:rPr>
              <a:t>Prepare/Update Business Plan</a:t>
            </a:r>
            <a:endParaRPr lang="en-US" sz="3100" dirty="0">
              <a:latin typeface="Georgia" panose="02040502050405020303" pitchFamily="18" charset="0"/>
            </a:endParaRPr>
          </a:p>
          <a:p>
            <a:r>
              <a:rPr lang="en-US" sz="3100" dirty="0" smtClean="0">
                <a:latin typeface="Georgia" panose="02040502050405020303" pitchFamily="18" charset="0"/>
              </a:rPr>
              <a:t>Review Credit Report and Score</a:t>
            </a:r>
            <a:endParaRPr lang="en-US" sz="3100" dirty="0">
              <a:latin typeface="Georgia" panose="02040502050405020303" pitchFamily="18" charset="0"/>
            </a:endParaRPr>
          </a:p>
          <a:p>
            <a:r>
              <a:rPr lang="en-US" sz="3100" dirty="0" smtClean="0">
                <a:latin typeface="Georgia" panose="02040502050405020303" pitchFamily="18" charset="0"/>
              </a:rPr>
              <a:t>Have Understanding of Financial Health</a:t>
            </a:r>
          </a:p>
          <a:p>
            <a:r>
              <a:rPr lang="en-US" sz="3100" dirty="0" smtClean="0">
                <a:latin typeface="Georgia" panose="02040502050405020303" pitchFamily="18" charset="0"/>
              </a:rPr>
              <a:t>Provide Bank </a:t>
            </a:r>
            <a:r>
              <a:rPr lang="en-US" sz="3100" dirty="0">
                <a:latin typeface="Georgia" panose="02040502050405020303" pitchFamily="18" charset="0"/>
              </a:rPr>
              <a:t>Statements (3-6 months)</a:t>
            </a:r>
          </a:p>
          <a:p>
            <a:r>
              <a:rPr lang="en-US" sz="3100" dirty="0" smtClean="0">
                <a:latin typeface="Georgia" panose="02040502050405020303" pitchFamily="18" charset="0"/>
              </a:rPr>
              <a:t>Provide Tax </a:t>
            </a:r>
            <a:r>
              <a:rPr lang="en-US" sz="3100" dirty="0">
                <a:latin typeface="Georgia" panose="02040502050405020303" pitchFamily="18" charset="0"/>
              </a:rPr>
              <a:t>Returns (1-3 years</a:t>
            </a:r>
            <a:r>
              <a:rPr lang="en-US" sz="3100" dirty="0" smtClean="0">
                <a:latin typeface="Georgia" panose="02040502050405020303" pitchFamily="18" charset="0"/>
              </a:rPr>
              <a:t>)</a:t>
            </a:r>
          </a:p>
          <a:p>
            <a:r>
              <a:rPr lang="en-US" sz="3100" dirty="0" smtClean="0">
                <a:latin typeface="Georgia" panose="02040502050405020303" pitchFamily="18" charset="0"/>
              </a:rPr>
              <a:t>Provide Profit &amp; Loss and Balance Sheet Statements</a:t>
            </a:r>
            <a:endParaRPr lang="en-US" sz="3100" dirty="0">
              <a:latin typeface="Georgia" panose="02040502050405020303" pitchFamily="18" charset="0"/>
            </a:endParaRPr>
          </a:p>
          <a:p>
            <a:r>
              <a:rPr lang="en-US" sz="3100" dirty="0" smtClean="0">
                <a:latin typeface="Georgia" panose="02040502050405020303" pitchFamily="18" charset="0"/>
              </a:rPr>
              <a:t>Provide Letters </a:t>
            </a:r>
            <a:r>
              <a:rPr lang="en-US" sz="3100" dirty="0">
                <a:latin typeface="Georgia" panose="02040502050405020303" pitchFamily="18" charset="0"/>
              </a:rPr>
              <a:t>of </a:t>
            </a:r>
            <a:r>
              <a:rPr lang="en-US" sz="3100" dirty="0" err="1" smtClean="0">
                <a:latin typeface="Georgia" panose="02040502050405020303" pitchFamily="18" charset="0"/>
              </a:rPr>
              <a:t>Recommendation,Resumes</a:t>
            </a:r>
            <a:r>
              <a:rPr lang="en-US" sz="3100" dirty="0" smtClean="0">
                <a:latin typeface="Georgia" panose="02040502050405020303" pitchFamily="18" charset="0"/>
              </a:rPr>
              <a:t>, Contracts, etc..</a:t>
            </a:r>
          </a:p>
          <a:p>
            <a:pPr marL="0" indent="0">
              <a:buNone/>
            </a:pPr>
            <a:endParaRPr lang="en-US" dirty="0"/>
          </a:p>
        </p:txBody>
      </p:sp>
    </p:spTree>
    <p:extLst>
      <p:ext uri="{BB962C8B-B14F-4D97-AF65-F5344CB8AC3E}">
        <p14:creationId xmlns:p14="http://schemas.microsoft.com/office/powerpoint/2010/main" val="24380269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a:t>
            </a:r>
            <a:endParaRPr lang="en-US" dirty="0"/>
          </a:p>
        </p:txBody>
      </p:sp>
      <p:sp>
        <p:nvSpPr>
          <p:cNvPr id="3" name="Content Placeholder 2"/>
          <p:cNvSpPr>
            <a:spLocks noGrp="1"/>
          </p:cNvSpPr>
          <p:nvPr>
            <p:ph idx="1"/>
          </p:nvPr>
        </p:nvSpPr>
        <p:spPr/>
        <p:txBody>
          <a:bodyPr>
            <a:normAutofit/>
          </a:bodyPr>
          <a:lstStyle/>
          <a:p>
            <a:r>
              <a:rPr lang="en-US" dirty="0"/>
              <a:t>Loan </a:t>
            </a:r>
            <a:r>
              <a:rPr lang="en-US" dirty="0" smtClean="0"/>
              <a:t>applications </a:t>
            </a:r>
            <a:r>
              <a:rPr lang="en-US" dirty="0"/>
              <a:t>are submitted through </a:t>
            </a:r>
            <a:r>
              <a:rPr lang="en-US" dirty="0" smtClean="0"/>
              <a:t>our website </a:t>
            </a:r>
            <a:r>
              <a:rPr lang="en-US" dirty="0" smtClean="0">
                <a:hlinkClick r:id="rId2"/>
              </a:rPr>
              <a:t>www.liftfund.com</a:t>
            </a:r>
            <a:r>
              <a:rPr lang="en-US" dirty="0" smtClean="0"/>
              <a:t> </a:t>
            </a:r>
            <a:endParaRPr lang="en-US" dirty="0"/>
          </a:p>
          <a:p>
            <a:pPr marL="0" indent="0">
              <a:buNone/>
            </a:pPr>
            <a:endParaRPr lang="en-US" dirty="0"/>
          </a:p>
          <a:p>
            <a:r>
              <a:rPr lang="en-US" dirty="0"/>
              <a:t>All loan applications above $50,000 will automatically be considered under the 7a Community Advantage program</a:t>
            </a:r>
            <a:r>
              <a:rPr lang="en-US" dirty="0" smtClean="0"/>
              <a:t>.</a:t>
            </a:r>
          </a:p>
          <a:p>
            <a:pPr marL="0" indent="0">
              <a:buNone/>
            </a:pPr>
            <a:endParaRPr lang="en-US" dirty="0" smtClean="0"/>
          </a:p>
          <a:p>
            <a:r>
              <a:rPr lang="en-US" sz="2600" dirty="0" smtClean="0"/>
              <a:t>Apply </a:t>
            </a:r>
            <a:r>
              <a:rPr lang="en-US" sz="2600" dirty="0" smtClean="0">
                <a:sym typeface="Wingdings" panose="05000000000000000000" pitchFamily="2" charset="2"/>
              </a:rPr>
              <a:t> Submit Required Docs  Closing  Repayment</a:t>
            </a:r>
            <a:endParaRPr lang="en-US" sz="2600" dirty="0"/>
          </a:p>
          <a:p>
            <a:pPr marL="0" indent="0">
              <a:buNone/>
            </a:pPr>
            <a:endParaRPr lang="en-US" dirty="0"/>
          </a:p>
        </p:txBody>
      </p:sp>
    </p:spTree>
    <p:extLst>
      <p:ext uri="{BB962C8B-B14F-4D97-AF65-F5344CB8AC3E}">
        <p14:creationId xmlns:p14="http://schemas.microsoft.com/office/powerpoint/2010/main" val="10411669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Expectations</a:t>
            </a:r>
            <a:endParaRPr lang="en-US" dirty="0"/>
          </a:p>
        </p:txBody>
      </p:sp>
      <p:sp>
        <p:nvSpPr>
          <p:cNvPr id="3" name="Content Placeholder 2"/>
          <p:cNvSpPr>
            <a:spLocks noGrp="1"/>
          </p:cNvSpPr>
          <p:nvPr>
            <p:ph idx="1"/>
          </p:nvPr>
        </p:nvSpPr>
        <p:spPr/>
        <p:txBody>
          <a:bodyPr>
            <a:normAutofit fontScale="92500"/>
          </a:bodyPr>
          <a:lstStyle/>
          <a:p>
            <a:pPr marL="0" indent="0">
              <a:buFontTx/>
              <a:buNone/>
              <a:defRPr/>
            </a:pPr>
            <a:r>
              <a:rPr lang="en-US" sz="2400" b="1" dirty="0">
                <a:solidFill>
                  <a:srgbClr val="00BDD4"/>
                </a:solidFill>
                <a:latin typeface="Georgia" pitchFamily="18" charset="0"/>
              </a:rPr>
              <a:t>US:</a:t>
            </a:r>
          </a:p>
          <a:p>
            <a:pPr>
              <a:defRPr/>
            </a:pPr>
            <a:r>
              <a:rPr lang="en-US" sz="2400" dirty="0">
                <a:latin typeface="Georgia" pitchFamily="18" charset="0"/>
              </a:rPr>
              <a:t>Friendly and knowledgeable staff</a:t>
            </a:r>
          </a:p>
          <a:p>
            <a:pPr>
              <a:defRPr/>
            </a:pPr>
            <a:r>
              <a:rPr lang="en-US" sz="2400" dirty="0">
                <a:latin typeface="Georgia" pitchFamily="18" charset="0"/>
              </a:rPr>
              <a:t>Products that reflect a business owners need</a:t>
            </a:r>
          </a:p>
          <a:p>
            <a:pPr>
              <a:defRPr/>
            </a:pPr>
            <a:r>
              <a:rPr lang="en-US" sz="2400" dirty="0">
                <a:latin typeface="Georgia" pitchFamily="18" charset="0"/>
              </a:rPr>
              <a:t>Internal and partner resources for business owners</a:t>
            </a:r>
          </a:p>
          <a:p>
            <a:pPr>
              <a:defRPr/>
            </a:pPr>
            <a:r>
              <a:rPr lang="en-US" sz="2400" dirty="0">
                <a:latin typeface="Georgia" pitchFamily="18" charset="0"/>
              </a:rPr>
              <a:t>Efficiency and professionalism</a:t>
            </a:r>
          </a:p>
          <a:p>
            <a:pPr marL="0" indent="0">
              <a:buFontTx/>
              <a:buNone/>
              <a:defRPr/>
            </a:pPr>
            <a:r>
              <a:rPr lang="en-US" sz="2400" b="1" dirty="0">
                <a:solidFill>
                  <a:srgbClr val="00BDD4"/>
                </a:solidFill>
                <a:latin typeface="Georgia" pitchFamily="18" charset="0"/>
              </a:rPr>
              <a:t>APPLICANTS:</a:t>
            </a:r>
          </a:p>
          <a:p>
            <a:pPr>
              <a:defRPr/>
            </a:pPr>
            <a:r>
              <a:rPr lang="en-US" sz="2400" dirty="0">
                <a:latin typeface="Georgia" pitchFamily="18" charset="0"/>
              </a:rPr>
              <a:t>Commitment (sharing information, using your own assets)</a:t>
            </a:r>
          </a:p>
          <a:p>
            <a:pPr>
              <a:defRPr/>
            </a:pPr>
            <a:r>
              <a:rPr lang="en-US" sz="2400" dirty="0">
                <a:latin typeface="Georgia" pitchFamily="18" charset="0"/>
              </a:rPr>
              <a:t>Honesty </a:t>
            </a:r>
            <a:r>
              <a:rPr lang="en-US" sz="2400" dirty="0" smtClean="0">
                <a:latin typeface="Georgia" pitchFamily="18" charset="0"/>
              </a:rPr>
              <a:t>(be very upfront about your situation)</a:t>
            </a:r>
            <a:endParaRPr lang="en-US" sz="2400" dirty="0">
              <a:latin typeface="Georgia" pitchFamily="18" charset="0"/>
            </a:endParaRPr>
          </a:p>
          <a:p>
            <a:pPr>
              <a:defRPr/>
            </a:pPr>
            <a:r>
              <a:rPr lang="en-US" sz="2400" dirty="0">
                <a:latin typeface="Georgia" pitchFamily="18" charset="0"/>
              </a:rPr>
              <a:t>Flexibility (sometimes the outcome is not as planned, so be ready to work and build for the next opportunity)</a:t>
            </a:r>
          </a:p>
          <a:p>
            <a:endParaRPr lang="en-US" dirty="0"/>
          </a:p>
        </p:txBody>
      </p:sp>
    </p:spTree>
    <p:extLst>
      <p:ext uri="{BB962C8B-B14F-4D97-AF65-F5344CB8AC3E}">
        <p14:creationId xmlns:p14="http://schemas.microsoft.com/office/powerpoint/2010/main" val="25076719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leos\Desktop\Little Man L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2375" y="3419475"/>
            <a:ext cx="1571625" cy="34385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7222" y="6106077"/>
            <a:ext cx="3134330" cy="751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905000" y="5952188"/>
            <a:ext cx="5552100" cy="307777"/>
          </a:xfrm>
          <a:prstGeom prst="rect">
            <a:avLst/>
          </a:prstGeom>
          <a:noFill/>
        </p:spPr>
        <p:txBody>
          <a:bodyPr wrap="square" rtlCol="0">
            <a:spAutoFit/>
          </a:bodyPr>
          <a:lstStyle/>
          <a:p>
            <a:pPr algn="ctr"/>
            <a:r>
              <a:rPr lang="en-US" sz="1400" dirty="0" smtClean="0">
                <a:solidFill>
                  <a:srgbClr val="00BDD4"/>
                </a:solidFill>
                <a:latin typeface="Helvetica Narrow Bold" pitchFamily="34" charset="0"/>
              </a:rPr>
              <a:t>Like  Us on Facebook and Follow Us on Twitter</a:t>
            </a:r>
            <a:endParaRPr lang="en-US" sz="1400" dirty="0">
              <a:solidFill>
                <a:srgbClr val="00BDD4"/>
              </a:solidFill>
              <a:latin typeface="Helvetica Narrow Bold" pitchFamily="34" charset="0"/>
            </a:endParaRPr>
          </a:p>
        </p:txBody>
      </p:sp>
      <p:sp>
        <p:nvSpPr>
          <p:cNvPr id="5" name="Title 4"/>
          <p:cNvSpPr>
            <a:spLocks noGrp="1"/>
          </p:cNvSpPr>
          <p:nvPr>
            <p:ph type="ctrTitle"/>
          </p:nvPr>
        </p:nvSpPr>
        <p:spPr>
          <a:xfrm>
            <a:off x="685800" y="786549"/>
            <a:ext cx="7772400" cy="805064"/>
          </a:xfrm>
        </p:spPr>
        <p:txBody>
          <a:bodyPr/>
          <a:lstStyle/>
          <a:p>
            <a:r>
              <a:rPr lang="en-US" sz="3600" dirty="0" smtClean="0"/>
              <a:t>Questions?</a:t>
            </a:r>
            <a:r>
              <a:rPr lang="en-US" dirty="0" smtClean="0"/>
              <a:t> </a:t>
            </a:r>
            <a:endParaRPr lang="en-US" dirty="0"/>
          </a:p>
        </p:txBody>
      </p:sp>
      <p:sp>
        <p:nvSpPr>
          <p:cNvPr id="10" name="Subtitle 9"/>
          <p:cNvSpPr>
            <a:spLocks noGrp="1"/>
          </p:cNvSpPr>
          <p:nvPr>
            <p:ph type="subTitle" idx="1"/>
          </p:nvPr>
        </p:nvSpPr>
        <p:spPr>
          <a:xfrm>
            <a:off x="1371600" y="1828800"/>
            <a:ext cx="6400800" cy="3886200"/>
          </a:xfrm>
        </p:spPr>
        <p:txBody>
          <a:bodyPr>
            <a:normAutofit fontScale="62500" lnSpcReduction="20000"/>
          </a:bodyPr>
          <a:lstStyle/>
          <a:p>
            <a:r>
              <a:rPr lang="en-US" dirty="0" smtClean="0"/>
              <a:t>Dallas Office </a:t>
            </a:r>
          </a:p>
          <a:p>
            <a:r>
              <a:rPr lang="en-US" dirty="0"/>
              <a:t>8828 North </a:t>
            </a:r>
            <a:r>
              <a:rPr lang="en-US" dirty="0" err="1"/>
              <a:t>Stemmons</a:t>
            </a:r>
            <a:r>
              <a:rPr lang="en-US" dirty="0"/>
              <a:t> </a:t>
            </a:r>
            <a:r>
              <a:rPr lang="en-US" dirty="0" smtClean="0"/>
              <a:t>Frwy. Suite 101</a:t>
            </a:r>
            <a:endParaRPr lang="en-US" dirty="0"/>
          </a:p>
          <a:p>
            <a:r>
              <a:rPr lang="en-US" dirty="0" smtClean="0"/>
              <a:t>Dallas</a:t>
            </a:r>
            <a:r>
              <a:rPr lang="en-US" dirty="0"/>
              <a:t>, Texas  75247</a:t>
            </a:r>
            <a:br>
              <a:rPr lang="en-US" dirty="0"/>
            </a:br>
            <a:r>
              <a:rPr lang="en-US" dirty="0" smtClean="0"/>
              <a:t>1-888-215-2373</a:t>
            </a:r>
          </a:p>
          <a:p>
            <a:endParaRPr lang="en-US" dirty="0" smtClean="0"/>
          </a:p>
          <a:p>
            <a:r>
              <a:rPr lang="en-US" dirty="0" smtClean="0"/>
              <a:t>Ft. Worth Office</a:t>
            </a:r>
          </a:p>
          <a:p>
            <a:r>
              <a:rPr lang="en-US" dirty="0"/>
              <a:t>4200 So. Freeway, Suite 545</a:t>
            </a:r>
          </a:p>
          <a:p>
            <a:r>
              <a:rPr lang="en-US" dirty="0"/>
              <a:t>Ft. Worth, TX.  76115 </a:t>
            </a:r>
          </a:p>
          <a:p>
            <a:r>
              <a:rPr lang="en-US" dirty="0" smtClean="0"/>
              <a:t>214-215-7569 </a:t>
            </a:r>
          </a:p>
          <a:p>
            <a:endParaRPr lang="en-US" dirty="0" smtClean="0">
              <a:hlinkClick r:id="rId4"/>
            </a:endParaRPr>
          </a:p>
          <a:p>
            <a:r>
              <a:rPr lang="en-US" dirty="0" smtClean="0">
                <a:hlinkClick r:id="rId4"/>
              </a:rPr>
              <a:t>dfw@liftfund.com</a:t>
            </a:r>
            <a:endParaRPr lang="en-US" dirty="0" smtClean="0"/>
          </a:p>
          <a:p>
            <a:r>
              <a:rPr lang="en-US" dirty="0" smtClean="0"/>
              <a:t>LiftFund.com    </a:t>
            </a:r>
          </a:p>
          <a:p>
            <a:endParaRPr lang="en-US" dirty="0"/>
          </a:p>
          <a:p>
            <a:endParaRPr lang="en-US" dirty="0" smtClean="0"/>
          </a:p>
        </p:txBody>
      </p:sp>
    </p:spTree>
    <p:extLst>
      <p:ext uri="{BB962C8B-B14F-4D97-AF65-F5344CB8AC3E}">
        <p14:creationId xmlns:p14="http://schemas.microsoft.com/office/powerpoint/2010/main" val="33293005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B5656753C9E6240B40890520CD5C286" ma:contentTypeVersion="0" ma:contentTypeDescription="Create a new document." ma:contentTypeScope="" ma:versionID="d412e17fc3d01f538874a0a90a0e683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841E99DB-C0A5-4502-A6D3-864B8CBC1E24}">
  <ds:schemaRefs>
    <ds:schemaRef ds:uri="http://schemas.microsoft.com/sharepoint/v3/contenttype/forms"/>
  </ds:schemaRefs>
</ds:datastoreItem>
</file>

<file path=customXml/itemProps2.xml><?xml version="1.0" encoding="utf-8"?>
<ds:datastoreItem xmlns:ds="http://schemas.openxmlformats.org/officeDocument/2006/customXml" ds:itemID="{2E1C40D9-3288-43F0-9C7C-FB60872C47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54DD827-7668-4516-83E2-6C54C1B1BD91}">
  <ds:schemaRefs>
    <ds:schemaRef ds:uri="http://purl.org/dc/terms/"/>
    <ds:schemaRef ds:uri="http://schemas.microsoft.com/office/2006/metadata/properties"/>
    <ds:schemaRef ds:uri="http://www.w3.org/XML/1998/namespace"/>
    <ds:schemaRef ds:uri="http://purl.org/dc/dcmitype/"/>
    <ds:schemaRef ds:uri="http://schemas.microsoft.com/office/2006/documentManagement/types"/>
    <ds:schemaRef ds:uri="http://purl.org/dc/elements/1.1/"/>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394</TotalTime>
  <Words>699</Words>
  <Application>Microsoft Office PowerPoint</Application>
  <PresentationFormat>On-screen Show (4:3)</PresentationFormat>
  <Paragraphs>111</Paragraphs>
  <Slides>14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Georgia</vt:lpstr>
      <vt:lpstr>Helvetica Narrow Bold</vt:lpstr>
      <vt:lpstr>Wingdings</vt:lpstr>
      <vt:lpstr>Office Theme</vt:lpstr>
      <vt:lpstr>PowerPoint Presentation</vt:lpstr>
      <vt:lpstr>Overview</vt:lpstr>
      <vt:lpstr>Who we are</vt:lpstr>
      <vt:lpstr>Our Products and Services</vt:lpstr>
      <vt:lpstr>CDFIs, Banks and the SBA</vt:lpstr>
      <vt:lpstr>SBA 7a Community Advantage</vt:lpstr>
      <vt:lpstr>Eligibility for SBA 7a CA</vt:lpstr>
      <vt:lpstr>SBA 7a CA Loan Program Details</vt:lpstr>
      <vt:lpstr> SBA 7a Eligible Businesses</vt:lpstr>
      <vt:lpstr>The 5 Cs of Accessing Capital</vt:lpstr>
      <vt:lpstr>Tips for Preparing for Financing</vt:lpstr>
      <vt:lpstr>Process</vt:lpstr>
      <vt:lpstr>Expectations</vt:lpstr>
      <vt:lpstr>Questions?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Leos</dc:creator>
  <cp:lastModifiedBy>Judson Lee McGehee</cp:lastModifiedBy>
  <cp:revision>41</cp:revision>
  <dcterms:created xsi:type="dcterms:W3CDTF">2015-01-07T17:09:57Z</dcterms:created>
  <dcterms:modified xsi:type="dcterms:W3CDTF">2016-03-02T21:57:19Z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0x0101009B5656753C9E6240B40890520CD5C286</vt:lpwstr>
  </property>
</Properties>
</file>