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j-lt"/>
        <a:ea typeface="+mj-ea"/>
        <a:cs typeface="+mj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n" i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" name="Shape 5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Text"/>
          <p:cNvSpPr txBox="1"/>
          <p:nvPr>
            <p:ph type="title"/>
          </p:nvPr>
        </p:nvSpPr>
        <p:spPr>
          <a:xfrm>
            <a:off x="3257005" y="4180114"/>
            <a:ext cx="17856928" cy="5355772"/>
          </a:xfrm>
          <a:prstGeom prst="rect">
            <a:avLst/>
          </a:prstGeom>
        </p:spPr>
        <p:txBody>
          <a:bodyPr lIns="52251" tIns="52251" rIns="52251" bIns="52251"/>
          <a:lstStyle>
            <a:lvl1pPr defTabSz="822960">
              <a:defRPr sz="116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7" name="Slide Number"/>
          <p:cNvSpPr txBox="1"/>
          <p:nvPr>
            <p:ph type="sldNum" sz="quarter" idx="2"/>
          </p:nvPr>
        </p:nvSpPr>
        <p:spPr>
          <a:xfrm>
            <a:off x="11961404" y="13049794"/>
            <a:ext cx="448129" cy="486229"/>
          </a:xfrm>
          <a:prstGeom prst="rect">
            <a:avLst/>
          </a:prstGeom>
        </p:spPr>
        <p:txBody>
          <a:bodyPr wrap="none" lIns="65314" tIns="65314" rIns="65314" bIns="65314" anchor="t"/>
          <a:lstStyle>
            <a:lvl1pPr algn="ctr" defTabSz="822960">
              <a:defRPr sz="24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653366" y="1539875"/>
            <a:ext cx="19507201" cy="3336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7475200" y="12209780"/>
            <a:ext cx="5689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9pPr>
    </p:titleStyle>
    <p:bodyStyle>
      <a:lvl1pPr marL="342900" marR="0" indent="-3429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1pPr>
      <a:lvl2pPr marL="342900" marR="0" indent="-1143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2pPr>
      <a:lvl3pPr marL="342900" marR="0" indent="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3pPr>
      <a:lvl4pPr marL="342900" marR="0" indent="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4pPr>
      <a:lvl5pPr marL="342900" marR="0" indent="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5pPr>
      <a:lvl6pPr marL="342900" marR="0" indent="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6pPr>
      <a:lvl7pPr marL="342900" marR="0" indent="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7pPr>
      <a:lvl8pPr marL="342900" marR="0" indent="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8pPr>
      <a:lvl9pPr marL="342900" marR="0" indent="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j-lt"/>
          <a:ea typeface="+mj-ea"/>
          <a:cs typeface="+mj-cs"/>
          <a:sym typeface="Helvetica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Relationship Id="rId3" Type="http://schemas.openxmlformats.org/officeDocument/2006/relationships/hyperlink" Target="mailto:Mike@MikeMuhney.com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mailto:Mike@MikeMuhney.com" TargetMode="External"/><Relationship Id="rId3" Type="http://schemas.openxmlformats.org/officeDocument/2006/relationships/hyperlink" Target="http://www.MikeMuhney.com" TargetMode="External"/><Relationship Id="rId4" Type="http://schemas.openxmlformats.org/officeDocument/2006/relationships/image" Target="../media/image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Dare Greatly!…"/>
          <p:cNvSpPr txBox="1"/>
          <p:nvPr>
            <p:ph type="title" idx="4294967295"/>
          </p:nvPr>
        </p:nvSpPr>
        <p:spPr>
          <a:xfrm>
            <a:off x="15236921" y="1028522"/>
            <a:ext cx="9197879" cy="6503394"/>
          </a:xfrm>
          <a:prstGeom prst="rect">
            <a:avLst/>
          </a:prstGeom>
        </p:spPr>
        <p:txBody>
          <a:bodyPr lIns="71435" tIns="71435" rIns="71435" bIns="71435"/>
          <a:lstStyle/>
          <a:p>
            <a:pPr>
              <a:defRPr sz="9000">
                <a:solidFill>
                  <a:srgbClr val="78B6BB"/>
                </a:solidFill>
                <a:uFill>
                  <a:solidFill>
                    <a:srgbClr val="3C1F9C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Dare Greatly!</a:t>
            </a:r>
          </a:p>
          <a:p>
            <a:pPr>
              <a:defRPr sz="9000">
                <a:solidFill>
                  <a:srgbClr val="78B6BB"/>
                </a:solidFill>
                <a:uFill>
                  <a:solidFill>
                    <a:srgbClr val="3C1F9C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uFill>
                  <a:solidFill>
                    <a:srgbClr val="FFFFFF"/>
                  </a:solidFill>
                </a:uFill>
              </a:rPr>
              <a:t>Fail to </a:t>
            </a:r>
            <a:endParaRPr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60000"/>
              </a:lnSpc>
              <a:defRPr sz="9000">
                <a:solidFill>
                  <a:srgbClr val="78B6BB"/>
                </a:solidFill>
                <a:uFill>
                  <a:solidFill>
                    <a:srgbClr val="3C1F9C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uFill>
                  <a:solidFill>
                    <a:srgbClr val="FFFFFF"/>
                  </a:solidFill>
                </a:uFill>
              </a:rPr>
              <a:t>Succeed</a:t>
            </a:r>
          </a:p>
        </p:txBody>
      </p:sp>
      <p:pic>
        <p:nvPicPr>
          <p:cNvPr id="57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59555" y="9102899"/>
            <a:ext cx="3942360" cy="4668664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Rectangle"/>
          <p:cNvSpPr/>
          <p:nvPr/>
        </p:nvSpPr>
        <p:spPr>
          <a:xfrm>
            <a:off x="-11114" y="8538374"/>
            <a:ext cx="24406228" cy="253991"/>
          </a:xfrm>
          <a:prstGeom prst="rect">
            <a:avLst/>
          </a:prstGeom>
          <a:solidFill>
            <a:srgbClr val="78B6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" name="Mike Muhney…"/>
          <p:cNvSpPr txBox="1"/>
          <p:nvPr>
            <p:ph type="body" sz="quarter" idx="4294967295"/>
          </p:nvPr>
        </p:nvSpPr>
        <p:spPr>
          <a:xfrm>
            <a:off x="11687448" y="10003916"/>
            <a:ext cx="9061157" cy="2790430"/>
          </a:xfrm>
          <a:prstGeom prst="rect">
            <a:avLst/>
          </a:prstGeom>
        </p:spPr>
        <p:txBody>
          <a:bodyPr lIns="71435" tIns="71435" rIns="71435" bIns="71435">
            <a:normAutofit fontScale="100000" lnSpcReduction="0"/>
          </a:bodyPr>
          <a:lstStyle/>
          <a:p>
            <a:pPr marL="0" indent="0" algn="ctr" defTabSz="285940">
              <a:spcBef>
                <a:spcPts val="0"/>
              </a:spcBef>
              <a:defRPr sz="7125">
                <a:solidFill>
                  <a:srgbClr val="78B6BB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uFill>
                  <a:solidFill>
                    <a:srgbClr val="4D22B3"/>
                  </a:solidFill>
                </a:uFill>
              </a:rPr>
              <a:t>Mike Muhney</a:t>
            </a:r>
            <a:endParaRPr>
              <a:uFill>
                <a:solidFill>
                  <a:srgbClr val="4D22B3"/>
                </a:solidFill>
              </a:uFill>
            </a:endParaRPr>
          </a:p>
          <a:p>
            <a:pPr marL="0" indent="0" algn="ctr" defTabSz="285940">
              <a:spcBef>
                <a:spcPts val="0"/>
              </a:spcBef>
              <a:defRPr sz="3420">
                <a:solidFill>
                  <a:srgbClr val="78B6BB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uFill>
                  <a:solidFill>
                    <a:srgbClr val="4D22B3"/>
                  </a:solidFill>
                </a:uFill>
              </a:rPr>
              <a:t>Speaker | Author | Software Entrepreneur</a:t>
            </a:r>
            <a:endParaRPr>
              <a:uFill>
                <a:solidFill>
                  <a:srgbClr val="4D22B3"/>
                </a:solidFill>
              </a:uFill>
            </a:endParaRPr>
          </a:p>
          <a:p>
            <a:pPr marL="0" indent="0" algn="ctr" defTabSz="285940">
              <a:spcBef>
                <a:spcPts val="0"/>
              </a:spcBef>
              <a:defRPr sz="3420">
                <a:solidFill>
                  <a:srgbClr val="78B6BB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uFill>
                  <a:solidFill>
                    <a:srgbClr val="4D22B3"/>
                  </a:solidFill>
                </a:uFill>
              </a:rPr>
              <a:t>(And Co-Inventor of ACT! Software)</a:t>
            </a:r>
            <a:endParaRPr>
              <a:uFill>
                <a:solidFill>
                  <a:srgbClr val="4D22B3"/>
                </a:solidFill>
              </a:uFill>
            </a:endParaRPr>
          </a:p>
          <a:p>
            <a:pPr marL="0" indent="0" algn="ctr" defTabSz="285940">
              <a:spcBef>
                <a:spcPts val="0"/>
              </a:spcBef>
              <a:defRPr sz="3420">
                <a:solidFill>
                  <a:srgbClr val="78B6BB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r>
              <a:rPr u="sng">
                <a:hlinkClick r:id="rId3" invalidUrl="" action="" tgtFrame="" tooltip="" history="1" highlightClick="0" endSnd="0"/>
              </a:rPr>
              <a:t>Mike@MikeMuhney.com</a:t>
            </a:r>
          </a:p>
        </p:txBody>
      </p:sp>
      <p:pic>
        <p:nvPicPr>
          <p:cNvPr id="60" name="Screen Shot 2017-08-24 at 5.06.15 PM.png" descr="Screen Shot 2017-08-24 at 5.06.15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3" y="-14366"/>
            <a:ext cx="15351448" cy="85891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3" name="Group"/>
          <p:cNvGrpSpPr/>
          <p:nvPr/>
        </p:nvGrpSpPr>
        <p:grpSpPr>
          <a:xfrm>
            <a:off x="3709207" y="9371508"/>
            <a:ext cx="5295460" cy="3572013"/>
            <a:chOff x="938825" y="-407033"/>
            <a:chExt cx="5295459" cy="3572012"/>
          </a:xfrm>
        </p:grpSpPr>
        <p:sp>
          <p:nvSpPr>
            <p:cNvPr id="61" name="October 26, 2017…"/>
            <p:cNvSpPr txBox="1"/>
            <p:nvPr/>
          </p:nvSpPr>
          <p:spPr>
            <a:xfrm>
              <a:off x="987699" y="1539378"/>
              <a:ext cx="5197711" cy="162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solidFill>
                    <a:srgbClr val="78B6B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October 26, 2017</a:t>
              </a:r>
            </a:p>
            <a:p>
              <a:pPr>
                <a:defRPr>
                  <a:solidFill>
                    <a:srgbClr val="78B6B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Dallas, Texas</a:t>
              </a:r>
            </a:p>
          </p:txBody>
        </p:sp>
        <p:pic>
          <p:nvPicPr>
            <p:cNvPr id="62" name="Screen Shot 2017-10-26 at 11.16.57 AM.png" descr="Screen Shot 2017-10-26 at 11.16.57 AM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38825" y="-407034"/>
              <a:ext cx="5295460" cy="1634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4" name="™"/>
          <p:cNvSpPr txBox="1"/>
          <p:nvPr/>
        </p:nvSpPr>
        <p:spPr>
          <a:xfrm>
            <a:off x="22056084" y="5054599"/>
            <a:ext cx="74930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8B6B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™</a:t>
            </a:r>
          </a:p>
        </p:txBody>
      </p:sp>
      <p:pic>
        <p:nvPicPr>
          <p:cNvPr id="65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35410" y="13497098"/>
            <a:ext cx="4006706" cy="47448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creen Shot 2013-04-14 at 11.56.49 AM.png" descr="Screen Shot 2013-04-14 at 11.56.49 AM.png"/>
          <p:cNvPicPr>
            <a:picLocks noChangeAspect="1"/>
          </p:cNvPicPr>
          <p:nvPr/>
        </p:nvPicPr>
        <p:blipFill>
          <a:blip r:embed="rId2">
            <a:extLst/>
          </a:blip>
          <a:srcRect l="1632" t="3251" r="1713" b="3627"/>
          <a:stretch>
            <a:fillRect/>
          </a:stretch>
        </p:blipFill>
        <p:spPr>
          <a:xfrm>
            <a:off x="7460503" y="526636"/>
            <a:ext cx="9462994" cy="12662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fill="norm" stroke="1" extrusionOk="0">
                <a:moveTo>
                  <a:pt x="18" y="0"/>
                </a:moveTo>
                <a:lnTo>
                  <a:pt x="3" y="10740"/>
                </a:lnTo>
                <a:cubicBezTo>
                  <a:pt x="-5" y="16646"/>
                  <a:pt x="2" y="21508"/>
                  <a:pt x="19" y="21544"/>
                </a:cubicBezTo>
                <a:cubicBezTo>
                  <a:pt x="37" y="21583"/>
                  <a:pt x="1276" y="21599"/>
                  <a:pt x="5516" y="21600"/>
                </a:cubicBezTo>
                <a:cubicBezTo>
                  <a:pt x="6929" y="21600"/>
                  <a:pt x="8676" y="21599"/>
                  <a:pt x="10822" y="21596"/>
                </a:cubicBezTo>
                <a:lnTo>
                  <a:pt x="21595" y="21583"/>
                </a:lnTo>
                <a:lnTo>
                  <a:pt x="21595" y="10792"/>
                </a:lnTo>
                <a:lnTo>
                  <a:pt x="21595" y="0"/>
                </a:lnTo>
                <a:lnTo>
                  <a:pt x="10806" y="0"/>
                </a:lnTo>
                <a:lnTo>
                  <a:pt x="18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“The most difficult thing is the decision to act.…"/>
          <p:cNvSpPr txBox="1"/>
          <p:nvPr/>
        </p:nvSpPr>
        <p:spPr>
          <a:xfrm>
            <a:off x="385247" y="2464003"/>
            <a:ext cx="23613505" cy="6603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400">
                <a:solidFill>
                  <a:srgbClr val="FDFDFD"/>
                </a:solidFill>
                <a:uFill>
                  <a:solidFill>
                    <a:srgbClr val="3C1F9C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“The most difficult thing is the decision to act.</a:t>
            </a:r>
          </a:p>
          <a:p>
            <a:pPr>
              <a:defRPr sz="14400">
                <a:solidFill>
                  <a:srgbClr val="FDFDFD"/>
                </a:solidFill>
                <a:uFill>
                  <a:solidFill>
                    <a:srgbClr val="3C1F9C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rest is merely tenacity.”</a:t>
            </a:r>
          </a:p>
        </p:txBody>
      </p:sp>
      <p:sp>
        <p:nvSpPr>
          <p:cNvPr id="70" name="—Amelia Earhart"/>
          <p:cNvSpPr txBox="1"/>
          <p:nvPr/>
        </p:nvSpPr>
        <p:spPr>
          <a:xfrm>
            <a:off x="8940977" y="10693603"/>
            <a:ext cx="13865048" cy="2234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14400">
                <a:solidFill>
                  <a:srgbClr val="FDFDFD"/>
                </a:solidFill>
                <a:uFill>
                  <a:solidFill>
                    <a:srgbClr val="3C1F9C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—Amelia Earhart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 invX="1"/>
      </p:transition>
    </mc:Choice>
    <mc:Choice xmlns:p14="http://schemas.microsoft.com/office/powerpoint/2010/main" Requires="p14">
      <p:transition spd="med" advClick="1" p14:dur="1000">
        <p:wipe dir="l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9850" t="1027" r="12378" b="242"/>
          <a:stretch>
            <a:fillRect/>
          </a:stretch>
        </p:blipFill>
        <p:spPr>
          <a:xfrm>
            <a:off x="-12404" y="-87085"/>
            <a:ext cx="24408808" cy="1389017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Rectangle"/>
          <p:cNvSpPr/>
          <p:nvPr/>
        </p:nvSpPr>
        <p:spPr>
          <a:xfrm>
            <a:off x="8357195" y="6364485"/>
            <a:ext cx="15004257" cy="5602686"/>
          </a:xfrm>
          <a:prstGeom prst="rect">
            <a:avLst/>
          </a:prstGeom>
          <a:solidFill>
            <a:srgbClr val="FFFFFF">
              <a:alpha val="7516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74" name="“The most important shot in golf is the next one.”…"/>
          <p:cNvSpPr txBox="1"/>
          <p:nvPr/>
        </p:nvSpPr>
        <p:spPr>
          <a:xfrm>
            <a:off x="8868826" y="6828393"/>
            <a:ext cx="13574595" cy="4674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00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“The most important shot in golf is the next one.”</a:t>
            </a:r>
          </a:p>
          <a:p>
            <a:pPr marR="1198899" algn="r">
              <a:defRPr sz="100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—Ben Hogan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What did we need?…"/>
          <p:cNvSpPr txBox="1"/>
          <p:nvPr>
            <p:ph type="subTitle" sz="half" idx="4294967295"/>
          </p:nvPr>
        </p:nvSpPr>
        <p:spPr>
          <a:xfrm>
            <a:off x="2641600" y="5067300"/>
            <a:ext cx="17360900" cy="6019800"/>
          </a:xfrm>
          <a:prstGeom prst="rect">
            <a:avLst/>
          </a:prstGeom>
        </p:spPr>
        <p:txBody>
          <a:bodyPr lIns="50800" tIns="50800" rIns="50800" bIns="50800" anchor="ctr">
            <a:normAutofit fontScale="100000" lnSpcReduction="0"/>
          </a:bodyPr>
          <a:lstStyle/>
          <a:p>
            <a:pPr marL="1104900" indent="-787400" defTabSz="800100">
              <a:spcBef>
                <a:spcPts val="3300"/>
              </a:spcBef>
              <a:buSzPct val="171000"/>
              <a:buChar char="•"/>
              <a:defRPr sz="5600">
                <a:solidFill>
                  <a:srgbClr val="002E7A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1104900" indent="-787400" defTabSz="800100">
              <a:spcBef>
                <a:spcPts val="3300"/>
              </a:spcBef>
              <a:buSzPct val="171000"/>
              <a:buChar char="•"/>
              <a:defRPr sz="50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did </a:t>
            </a:r>
            <a:r>
              <a:rPr u="sng"/>
              <a:t>we need? </a:t>
            </a:r>
            <a:endParaRPr u="sng"/>
          </a:p>
          <a:p>
            <a:pPr marL="1104900" indent="-787400" defTabSz="800100">
              <a:spcBef>
                <a:spcPts val="3300"/>
              </a:spcBef>
              <a:buSzPct val="171000"/>
              <a:buChar char="•"/>
              <a:defRPr sz="50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Rigid adherence to our concept we called </a:t>
            </a:r>
            <a:r>
              <a:rPr u="sng"/>
              <a:t>“Useful Use”</a:t>
            </a:r>
          </a:p>
          <a:p>
            <a:pPr marL="1104900" indent="-787400" defTabSz="800100">
              <a:spcBef>
                <a:spcPts val="3300"/>
              </a:spcBef>
              <a:buSzPct val="171000"/>
              <a:buChar char="•"/>
              <a:defRPr sz="50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We gave each other unmitigated veto power</a:t>
            </a:r>
          </a:p>
        </p:txBody>
      </p:sp>
      <p:sp>
        <p:nvSpPr>
          <p:cNvPr id="77" name="Our Agreement &amp; Criteria...…"/>
          <p:cNvSpPr txBox="1"/>
          <p:nvPr>
            <p:ph type="ctrTitle" idx="4294967295"/>
          </p:nvPr>
        </p:nvSpPr>
        <p:spPr>
          <a:xfrm>
            <a:off x="2115889" y="1549400"/>
            <a:ext cx="18412322" cy="3340100"/>
          </a:xfrm>
          <a:prstGeom prst="rect">
            <a:avLst/>
          </a:prstGeom>
        </p:spPr>
        <p:txBody>
          <a:bodyPr lIns="50800" tIns="50800" rIns="50800" bIns="50800">
            <a:normAutofit fontScale="100000" lnSpcReduction="0"/>
          </a:bodyPr>
          <a:lstStyle/>
          <a:p>
            <a:pPr defTabSz="800100">
              <a:defRPr b="1" sz="72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Our Agreement &amp; Criteria...</a:t>
            </a:r>
          </a:p>
          <a:p>
            <a:pPr defTabSz="800100">
              <a:defRPr b="1" sz="72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Began With </a:t>
            </a:r>
            <a:r>
              <a:rPr u="sng"/>
              <a:t>Having</a:t>
            </a:r>
            <a:r>
              <a:t> to Sell to Each Other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he Then Tools of Organization"/>
          <p:cNvSpPr txBox="1"/>
          <p:nvPr>
            <p:ph type="ctrTitle" idx="4294967295"/>
          </p:nvPr>
        </p:nvSpPr>
        <p:spPr>
          <a:xfrm>
            <a:off x="4931122" y="1549400"/>
            <a:ext cx="14521756" cy="1883652"/>
          </a:xfrm>
          <a:prstGeom prst="rect">
            <a:avLst/>
          </a:prstGeom>
        </p:spPr>
        <p:txBody>
          <a:bodyPr lIns="50800" tIns="50800" rIns="50800" bIns="50800">
            <a:normAutofit fontScale="100000" lnSpcReduction="0"/>
          </a:bodyPr>
          <a:lstStyle>
            <a:lvl1pPr defTabSz="800100">
              <a:defRPr b="1" sz="72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The Then Tools of Organization</a:t>
            </a:r>
          </a:p>
        </p:txBody>
      </p:sp>
      <p:pic>
        <p:nvPicPr>
          <p:cNvPr id="80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33451" y="4381021"/>
            <a:ext cx="2984501" cy="273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53584" y="4317521"/>
            <a:ext cx="2857501" cy="2857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Screen Shot 2017-10-02 at 11.57.20 AM.png" descr="Screen Shot 2017-10-02 at 11.57.20 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32099" y="4400071"/>
            <a:ext cx="5054601" cy="309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Screen Shot 2017-10-02 at 11.58.03 AM.png" descr="Screen Shot 2017-10-02 at 11.58.03 A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011848" y="4336571"/>
            <a:ext cx="4838701" cy="3225801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The “Rolodex”"/>
          <p:cNvSpPr txBox="1"/>
          <p:nvPr/>
        </p:nvSpPr>
        <p:spPr>
          <a:xfrm>
            <a:off x="3697816" y="8465891"/>
            <a:ext cx="4737101" cy="932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00100">
              <a:defRPr sz="56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The “Rolodex”</a:t>
            </a:r>
          </a:p>
        </p:txBody>
      </p:sp>
      <p:sp>
        <p:nvSpPr>
          <p:cNvPr id="85" name="DayTimer/FiloFax"/>
          <p:cNvSpPr txBox="1"/>
          <p:nvPr/>
        </p:nvSpPr>
        <p:spPr>
          <a:xfrm>
            <a:off x="13907023" y="8465891"/>
            <a:ext cx="5671618" cy="932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00100">
              <a:defRPr sz="5600">
                <a:solidFill>
                  <a:srgbClr val="FBF6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DayTimer/FiloFax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 invX="1"/>
      </p:transition>
    </mc:Choice>
    <mc:Choice xmlns:p14="http://schemas.microsoft.com/office/powerpoint/2010/main" Requires="p14">
      <p:transition spd="med" advClick="1" p14:dur="1000">
        <p:wipe dir="l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Screen Shot 2013-04-14 at 11.03.19 AM.png" descr="Screen Shot 2013-04-14 at 11.03.1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3236" y="2628794"/>
            <a:ext cx="8464234" cy="10763517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he Proverbial “Napkin”—Product Code Name “YES”"/>
          <p:cNvSpPr txBox="1"/>
          <p:nvPr/>
        </p:nvSpPr>
        <p:spPr>
          <a:xfrm>
            <a:off x="-133660" y="688804"/>
            <a:ext cx="24281334" cy="117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2251" tIns="52251" rIns="52251" bIns="52251" anchor="ctr">
            <a:spAutoFit/>
          </a:bodyPr>
          <a:lstStyle>
            <a:lvl1pPr defTabSz="822960">
              <a:defRPr sz="720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The Proverbial “Napkin”—Product Code Name “YES”</a:t>
            </a:r>
          </a:p>
        </p:txBody>
      </p:sp>
      <p:sp>
        <p:nvSpPr>
          <p:cNvPr id="89" name="Conceived on…"/>
          <p:cNvSpPr txBox="1"/>
          <p:nvPr/>
        </p:nvSpPr>
        <p:spPr>
          <a:xfrm>
            <a:off x="16739393" y="10694511"/>
            <a:ext cx="6043614" cy="2385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822960">
              <a:defRPr sz="750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Conceived on</a:t>
            </a:r>
          </a:p>
          <a:p>
            <a:pPr algn="l" defTabSz="822960">
              <a:defRPr sz="750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July 4, 1986</a:t>
            </a:r>
          </a:p>
        </p:txBody>
      </p:sp>
      <p:pic>
        <p:nvPicPr>
          <p:cNvPr id="90" name="Screen Shot 2013-04-14 at 11.05.26 AM.png" descr="Screen Shot 2013-04-14 at 11.05.26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81042" y="2615796"/>
            <a:ext cx="14132664" cy="107896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 invX="1"/>
      </p:transition>
    </mc:Choice>
    <mc:Choice xmlns:p14="http://schemas.microsoft.com/office/powerpoint/2010/main" Requires="p14">
      <p:transition spd="med" advClick="1" p14:dur="1000">
        <p:wipe dir="l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creen Shot 2013-04-14 at 12.04.30 PM.png" descr="Screen Shot 2013-04-14 at 12.04.3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56943" y="2882251"/>
            <a:ext cx="8190413" cy="1074124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Version 1.0 - DOS - Released April 1, 1987"/>
          <p:cNvSpPr txBox="1"/>
          <p:nvPr/>
        </p:nvSpPr>
        <p:spPr>
          <a:xfrm>
            <a:off x="63950" y="219709"/>
            <a:ext cx="24254824" cy="212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2251" tIns="52251" rIns="52251" bIns="52251" anchor="ctr">
            <a:spAutoFit/>
          </a:bodyPr>
          <a:lstStyle>
            <a:lvl1pPr defTabSz="822960">
              <a:defRPr sz="1000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Version 1.0 - DOS - Released April 1, 1987</a:t>
            </a:r>
          </a:p>
        </p:txBody>
      </p:sp>
      <p:pic>
        <p:nvPicPr>
          <p:cNvPr id="94" name="Screen Shot 2013-04-14 at 11.57.33 AM.png" descr="Screen Shot 2013-04-14 at 11.57.33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93499" y="2942141"/>
            <a:ext cx="8133685" cy="106214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" name="Group"/>
          <p:cNvGrpSpPr/>
          <p:nvPr/>
        </p:nvGrpSpPr>
        <p:grpSpPr>
          <a:xfrm>
            <a:off x="-25004" y="10487477"/>
            <a:ext cx="24434008" cy="3238201"/>
            <a:chOff x="0" y="0"/>
            <a:chExt cx="24434006" cy="3238199"/>
          </a:xfrm>
        </p:grpSpPr>
        <p:sp>
          <p:nvSpPr>
            <p:cNvPr id="95" name="Rectangle"/>
            <p:cNvSpPr/>
            <p:nvPr/>
          </p:nvSpPr>
          <p:spPr>
            <a:xfrm>
              <a:off x="0" y="0"/>
              <a:ext cx="24434007" cy="3238200"/>
            </a:xfrm>
            <a:prstGeom prst="roundRect">
              <a:avLst>
                <a:gd name="adj" fmla="val 0"/>
              </a:avLst>
            </a:prstGeom>
            <a:solidFill>
              <a:srgbClr val="78B6B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29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</a:p>
          </p:txBody>
        </p:sp>
        <p:sp>
          <p:nvSpPr>
            <p:cNvPr id="96" name="We created a new category and with it a new industry."/>
            <p:cNvSpPr txBox="1"/>
            <p:nvPr/>
          </p:nvSpPr>
          <p:spPr>
            <a:xfrm>
              <a:off x="1144533" y="1035001"/>
              <a:ext cx="22144940" cy="11681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822960">
                <a:defRPr sz="7200">
                  <a:solidFill>
                    <a:srgbClr val="FFFFFF"/>
                  </a:solidFill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We created a new category and with it a new industry.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mph" nodeType="clickEffect" presetID="9" grpId="3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0"/>
                                      </p:to>
                                    </p:set>
                                    <p:animEffect filter="image" prLst="opacity: 0.50; ">
                                      <p:cBhvr>
                                        <p:cTn id="15" dur="indefinite" fill="hold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" grpId="2"/>
      <p:bldP build="whole" bldLvl="1" animBg="1" rev="0" advAuto="0" spid="97" grpId="3"/>
      <p:bldP build="whole" bldLvl="1" animBg="1" rev="0" advAuto="0" spid="9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creen Shot 2017-10-09 at 10.36.57 AM.png" descr="Screen Shot 2017-10-09 at 10.36.5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1907" y="781050"/>
            <a:ext cx="11023601" cy="12153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Screen Shot 2017-10-09 at 10.40.24 AM.png" descr="Screen Shot 2017-10-09 at 10.40.24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65484" y="768350"/>
            <a:ext cx="10706101" cy="12179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3000">
        <p:dissolv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creen Shot 2013-08-31 at 12.04.06 PM.png" descr="Screen Shot 2013-08-31 at 12.04.06 PM.png"/>
          <p:cNvPicPr>
            <a:picLocks noChangeAspect="1"/>
          </p:cNvPicPr>
          <p:nvPr/>
        </p:nvPicPr>
        <p:blipFill>
          <a:blip r:embed="rId2">
            <a:extLst/>
          </a:blip>
          <a:srcRect l="0" t="6972" r="0" b="6972"/>
          <a:stretch>
            <a:fillRect/>
          </a:stretch>
        </p:blipFill>
        <p:spPr>
          <a:xfrm>
            <a:off x="4042864" y="11035838"/>
            <a:ext cx="16327836" cy="25619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5" name="Screen Shot 2016-05-30 at 9.19.19 AM.png"/>
          <p:cNvGrpSpPr/>
          <p:nvPr/>
        </p:nvGrpSpPr>
        <p:grpSpPr>
          <a:xfrm>
            <a:off x="3915911" y="621388"/>
            <a:ext cx="16581742" cy="10353979"/>
            <a:chOff x="0" y="0"/>
            <a:chExt cx="16581741" cy="10353978"/>
          </a:xfrm>
        </p:grpSpPr>
        <p:pic>
          <p:nvPicPr>
            <p:cNvPr id="104" name="Screen Shot 2016-05-30 at 9.19.19 AM.png" descr="Screen Shot 2016-05-30 at 9.19.19 AM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5783" t="0" r="5783" b="0"/>
            <a:stretch>
              <a:fillRect/>
            </a:stretch>
          </p:blipFill>
          <p:spPr>
            <a:xfrm>
              <a:off x="127000" y="88900"/>
              <a:ext cx="16327742" cy="100237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3" name="Screen Shot 2016-05-30 at 9.19.19 AM.png" descr="Screen Shot 2016-05-30 at 9.19.19 AM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6581742" cy="1035397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78B6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creen Shot 2017-10-09 at 12.03.59 PM.png" descr="Screen Shot 2017-10-09 at 12.03.5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8491" y="542821"/>
            <a:ext cx="15227018" cy="12630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mountaintop-small.jpg" descr="mountaintop-small.jpg"/>
          <p:cNvPicPr>
            <a:picLocks noChangeAspect="1"/>
          </p:cNvPicPr>
          <p:nvPr/>
        </p:nvPicPr>
        <p:blipFill>
          <a:blip r:embed="rId2">
            <a:extLst/>
          </a:blip>
          <a:srcRect l="571" t="15982" r="571" b="674"/>
          <a:stretch>
            <a:fillRect/>
          </a:stretch>
        </p:blipFill>
        <p:spPr>
          <a:xfrm>
            <a:off x="-146306" y="-85239"/>
            <a:ext cx="24676613" cy="138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Rectangle"/>
          <p:cNvSpPr/>
          <p:nvPr/>
        </p:nvSpPr>
        <p:spPr>
          <a:xfrm>
            <a:off x="-25004" y="10487477"/>
            <a:ext cx="24434008" cy="3238201"/>
          </a:xfrm>
          <a:prstGeom prst="roundRect">
            <a:avLst>
              <a:gd name="adj" fmla="val 0"/>
            </a:avLst>
          </a:prstGeom>
          <a:solidFill>
            <a:srgbClr val="78B6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29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</a:p>
        </p:txBody>
      </p:sp>
      <p:sp>
        <p:nvSpPr>
          <p:cNvPr id="111" name="“Success is not final, failure is not fatal;…"/>
          <p:cNvSpPr txBox="1"/>
          <p:nvPr/>
        </p:nvSpPr>
        <p:spPr>
          <a:xfrm>
            <a:off x="698854" y="10499595"/>
            <a:ext cx="22986292" cy="3137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457200">
              <a:defRPr sz="6900">
                <a:solidFill>
                  <a:srgbClr val="EBEBEB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“Success is not final, failure is not fatal; </a:t>
            </a:r>
          </a:p>
          <a:p>
            <a:pPr defTabSz="457200">
              <a:defRPr sz="6900">
                <a:solidFill>
                  <a:srgbClr val="EBEBEB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it is the courage to continue that counts.”</a:t>
            </a:r>
          </a:p>
          <a:p>
            <a:pPr marR="678420" algn="r" defTabSz="457200">
              <a:defRPr sz="6900">
                <a:solidFill>
                  <a:srgbClr val="EBEBEB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― Winston Churchill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eelOff" invX="1"/>
      </p:transition>
    </mc:Choice>
    <mc:Choice xmlns:p14="http://schemas.microsoft.com/office/powerpoint/2010/main" Requires="p14">
      <p:transition spd="med" advClick="1" p14:dur="1000">
        <p:wipe dir="l"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5C55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hank You!"/>
          <p:cNvSpPr txBox="1"/>
          <p:nvPr/>
        </p:nvSpPr>
        <p:spPr>
          <a:xfrm>
            <a:off x="602284" y="3361892"/>
            <a:ext cx="10675550" cy="1629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2251" tIns="52251" rIns="52251" bIns="52251" anchor="ctr">
            <a:spAutoFit/>
          </a:bodyPr>
          <a:lstStyle>
            <a:lvl1pPr defTabSz="822960">
              <a:defRPr b="1" sz="1000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Thank You!</a:t>
            </a:r>
          </a:p>
        </p:txBody>
      </p:sp>
      <p:sp>
        <p:nvSpPr>
          <p:cNvPr id="114" name="Let’s connect!…"/>
          <p:cNvSpPr txBox="1"/>
          <p:nvPr/>
        </p:nvSpPr>
        <p:spPr>
          <a:xfrm>
            <a:off x="-85261" y="6597717"/>
            <a:ext cx="12050640" cy="3502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defTabSz="822960">
              <a:defRPr i="1" sz="750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Let’s connect!</a:t>
            </a:r>
          </a:p>
          <a:p>
            <a:pPr defTabSz="822960">
              <a:defRPr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Email: </a:t>
            </a:r>
            <a:r>
              <a:rPr u="sng">
                <a:hlinkClick r:id="rId2" invalidUrl="" action="" tgtFrame="" tooltip="" history="1" highlightClick="0" endSnd="0"/>
              </a:rPr>
              <a:t>Mike@MikeMuhney.com</a:t>
            </a:r>
          </a:p>
          <a:p>
            <a:pPr defTabSz="822960">
              <a:defRPr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Twitter: @MikeMuhney</a:t>
            </a:r>
          </a:p>
          <a:p>
            <a:pPr defTabSz="822960">
              <a:defRPr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Web: </a:t>
            </a:r>
            <a:r>
              <a:rPr u="sng">
                <a:hlinkClick r:id="rId3" invalidUrl="" action="" tgtFrame="" tooltip="" history="1" highlightClick="0" endSnd="0"/>
              </a:rPr>
              <a:t>MikeMuhney.com</a:t>
            </a:r>
          </a:p>
        </p:txBody>
      </p:sp>
      <p:pic>
        <p:nvPicPr>
          <p:cNvPr id="115" name="fullsizeoutput_f89.jpeg" descr="fullsizeoutput_f8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149748" y="28679"/>
            <a:ext cx="14438245" cy="136586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Neue UltraLight"/>
        <a:ea typeface="Helvetica Neue UltraLight"/>
        <a:cs typeface="Helvetica Neue Ultra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Neue UltraLight"/>
        <a:ea typeface="Helvetica Neue UltraLight"/>
        <a:cs typeface="Helvetica Neue Ultra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